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9"/>
  </p:notesMasterIdLst>
  <p:sldIdLst>
    <p:sldId id="256" r:id="rId2"/>
    <p:sldId id="257" r:id="rId3"/>
    <p:sldId id="258" r:id="rId4"/>
    <p:sldId id="273" r:id="rId5"/>
    <p:sldId id="259" r:id="rId6"/>
    <p:sldId id="260" r:id="rId7"/>
    <p:sldId id="261" r:id="rId8"/>
    <p:sldId id="262" r:id="rId9"/>
    <p:sldId id="263" r:id="rId10"/>
    <p:sldId id="265" r:id="rId11"/>
    <p:sldId id="266" r:id="rId12"/>
    <p:sldId id="267" r:id="rId13"/>
    <p:sldId id="268" r:id="rId14"/>
    <p:sldId id="269" r:id="rId15"/>
    <p:sldId id="270" r:id="rId16"/>
    <p:sldId id="271" r:id="rId17"/>
    <p:sldId id="272" r:id="rId18"/>
  </p:sldIdLst>
  <p:sldSz cx="12192000" cy="6858000"/>
  <p:notesSz cx="6858000" cy="9144000"/>
  <p:embeddedFontLst>
    <p:embeddedFont>
      <p:font typeface="Source Sans Pro" panose="020B0503030403020204" pitchFamily="34" charset="0"/>
      <p:regular r:id="rId20"/>
      <p:bold r:id="rId21"/>
      <p:italic r:id="rId22"/>
      <p:boldItalic r:id="rId23"/>
    </p:embeddedFont>
    <p:embeddedFont>
      <p:font typeface="Calibri" panose="020F0502020204030204" pitchFamily="3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8" roundtripDataSignature="AMtx7mgPoBbe9br/2WGSW5aB1HFxfhHOY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536" autoAdjust="0"/>
  </p:normalViewPr>
  <p:slideViewPr>
    <p:cSldViewPr snapToGrid="0">
      <p:cViewPr varScale="1">
        <p:scale>
          <a:sx n="110" d="100"/>
          <a:sy n="110" d="100"/>
        </p:scale>
        <p:origin x="68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customschemas.google.com/relationships/presentationmetadata" Target="meta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98147301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610368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0" name="Google Shape;180;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719517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9" name="Google Shape;189;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568422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15be5a27966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8" name="Google Shape;198;g15be5a27966_0_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848155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140c26eda1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07" name="Google Shape;207;g140c26eda1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661462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15be5a27966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5" name="Google Shape;215;g15be5a27966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498616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15be5a2796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4" name="Google Shape;224;g15be5a27966_0_2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939778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4" name="Google Shape;23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632033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3" name="Google Shape;243;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71166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5008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3" name="Google Shape;103;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07880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3" name="Google Shape;10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13490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 name="Google Shape;113;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063395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5" name="Google Shape;135;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61483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673345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3" name="Google Shape;15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68422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2" name="Google Shape;162;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04428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1"/>
        <p:cNvGrpSpPr/>
        <p:nvPr/>
      </p:nvGrpSpPr>
      <p:grpSpPr>
        <a:xfrm>
          <a:off x="0" y="0"/>
          <a:ext cx="0" cy="0"/>
          <a:chOff x="0" y="0"/>
          <a:chExt cx="0" cy="0"/>
        </a:xfrm>
      </p:grpSpPr>
      <p:sp>
        <p:nvSpPr>
          <p:cNvPr id="12" name="Google Shape;12;p1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68"/>
        <p:cNvGrpSpPr/>
        <p:nvPr/>
      </p:nvGrpSpPr>
      <p:grpSpPr>
        <a:xfrm>
          <a:off x="0" y="0"/>
          <a:ext cx="0" cy="0"/>
          <a:chOff x="0" y="0"/>
          <a:chExt cx="0" cy="0"/>
        </a:xfrm>
      </p:grpSpPr>
      <p:sp>
        <p:nvSpPr>
          <p:cNvPr id="69" name="Google Shape;69;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4"/>
        <p:cNvGrpSpPr/>
        <p:nvPr/>
      </p:nvGrpSpPr>
      <p:grpSpPr>
        <a:xfrm>
          <a:off x="0" y="0"/>
          <a:ext cx="0" cy="0"/>
          <a:chOff x="0" y="0"/>
          <a:chExt cx="0" cy="0"/>
        </a:xfrm>
      </p:grpSpPr>
      <p:sp>
        <p:nvSpPr>
          <p:cNvPr id="75" name="Google Shape;75;p2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17"/>
        <p:cNvGrpSpPr/>
        <p:nvPr/>
      </p:nvGrpSpPr>
      <p:grpSpPr>
        <a:xfrm>
          <a:off x="0" y="0"/>
          <a:ext cx="0" cy="0"/>
          <a:chOff x="0" y="0"/>
          <a:chExt cx="0" cy="0"/>
        </a:xfrm>
      </p:grpSpPr>
      <p:sp>
        <p:nvSpPr>
          <p:cNvPr id="18" name="Google Shape;18;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3"/>
        <p:cNvGrpSpPr/>
        <p:nvPr/>
      </p:nvGrpSpPr>
      <p:grpSpPr>
        <a:xfrm>
          <a:off x="0" y="0"/>
          <a:ext cx="0" cy="0"/>
          <a:chOff x="0" y="0"/>
          <a:chExt cx="0" cy="0"/>
        </a:xfrm>
      </p:grpSpPr>
      <p:sp>
        <p:nvSpPr>
          <p:cNvPr id="24" name="Google Shape;24;p1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29"/>
        <p:cNvGrpSpPr/>
        <p:nvPr/>
      </p:nvGrpSpPr>
      <p:grpSpPr>
        <a:xfrm>
          <a:off x="0" y="0"/>
          <a:ext cx="0" cy="0"/>
          <a:chOff x="0" y="0"/>
          <a:chExt cx="0" cy="0"/>
        </a:xfrm>
      </p:grpSpPr>
      <p:sp>
        <p:nvSpPr>
          <p:cNvPr id="30" name="Google Shape;30;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2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36"/>
        <p:cNvGrpSpPr/>
        <p:nvPr/>
      </p:nvGrpSpPr>
      <p:grpSpPr>
        <a:xfrm>
          <a:off x="0" y="0"/>
          <a:ext cx="0" cy="0"/>
          <a:chOff x="0" y="0"/>
          <a:chExt cx="0" cy="0"/>
        </a:xfrm>
      </p:grpSpPr>
      <p:sp>
        <p:nvSpPr>
          <p:cNvPr id="37" name="Google Shape;37;p2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2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2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2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45"/>
        <p:cNvGrpSpPr/>
        <p:nvPr/>
      </p:nvGrpSpPr>
      <p:grpSpPr>
        <a:xfrm>
          <a:off x="0" y="0"/>
          <a:ext cx="0" cy="0"/>
          <a:chOff x="0" y="0"/>
          <a:chExt cx="0" cy="0"/>
        </a:xfrm>
      </p:grpSpPr>
      <p:sp>
        <p:nvSpPr>
          <p:cNvPr id="46" name="Google Shape;46;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0"/>
        <p:cNvGrpSpPr/>
        <p:nvPr/>
      </p:nvGrpSpPr>
      <p:grpSpPr>
        <a:xfrm>
          <a:off x="0" y="0"/>
          <a:ext cx="0" cy="0"/>
          <a:chOff x="0" y="0"/>
          <a:chExt cx="0" cy="0"/>
        </a:xfrm>
      </p:grpSpPr>
      <p:sp>
        <p:nvSpPr>
          <p:cNvPr id="51" name="Google Shape;51;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4"/>
        <p:cNvGrpSpPr/>
        <p:nvPr/>
      </p:nvGrpSpPr>
      <p:grpSpPr>
        <a:xfrm>
          <a:off x="0" y="0"/>
          <a:ext cx="0" cy="0"/>
          <a:chOff x="0" y="0"/>
          <a:chExt cx="0" cy="0"/>
        </a:xfrm>
      </p:grpSpPr>
      <p:sp>
        <p:nvSpPr>
          <p:cNvPr id="55" name="Google Shape;55;p2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1"/>
        <p:cNvGrpSpPr/>
        <p:nvPr/>
      </p:nvGrpSpPr>
      <p:grpSpPr>
        <a:xfrm>
          <a:off x="0" y="0"/>
          <a:ext cx="0" cy="0"/>
          <a:chOff x="0" y="0"/>
          <a:chExt cx="0" cy="0"/>
        </a:xfrm>
      </p:grpSpPr>
      <p:sp>
        <p:nvSpPr>
          <p:cNvPr id="62" name="Google Shape;62;p2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5"/>
          <p:cNvSpPr>
            <a:spLocks noGrp="1"/>
          </p:cNvSpPr>
          <p:nvPr>
            <p:ph type="pic" idx="2"/>
          </p:nvPr>
        </p:nvSpPr>
        <p:spPr>
          <a:xfrm>
            <a:off x="5183188" y="987425"/>
            <a:ext cx="6172200" cy="4873625"/>
          </a:xfrm>
          <a:prstGeom prst="rect">
            <a:avLst/>
          </a:prstGeom>
          <a:noFill/>
          <a:ln>
            <a:noFill/>
          </a:ln>
        </p:spPr>
      </p:sp>
      <p:sp>
        <p:nvSpPr>
          <p:cNvPr id="64" name="Google Shape;64;p2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p:cNvPicPr preferRelativeResize="0"/>
          <p:nvPr/>
        </p:nvPicPr>
        <p:blipFill rotWithShape="1">
          <a:blip r:embed="rId3" cstate="screen">
            <a:alphaModFix/>
            <a:extLst>
              <a:ext uri="{28A0092B-C50C-407E-A947-70E740481C1C}">
                <a14:useLocalDpi xmlns:a14="http://schemas.microsoft.com/office/drawing/2010/main"/>
              </a:ext>
            </a:extLst>
          </a:blip>
          <a:srcRect l="29508" t="22737" r="29634" b="13695"/>
          <a:stretch/>
        </p:blipFill>
        <p:spPr>
          <a:xfrm>
            <a:off x="-263471" y="-402956"/>
            <a:ext cx="12708610" cy="7485682"/>
          </a:xfrm>
          <a:prstGeom prst="rect">
            <a:avLst/>
          </a:prstGeom>
          <a:noFill/>
          <a:ln>
            <a:noFill/>
          </a:ln>
        </p:spPr>
      </p:pic>
      <p:sp>
        <p:nvSpPr>
          <p:cNvPr id="85" name="Google Shape;85;p1"/>
          <p:cNvSpPr txBox="1">
            <a:spLocks noGrp="1"/>
          </p:cNvSpPr>
          <p:nvPr>
            <p:ph type="ctrTitle"/>
          </p:nvPr>
        </p:nvSpPr>
        <p:spPr>
          <a:xfrm>
            <a:off x="1413869" y="1008689"/>
            <a:ext cx="9144000" cy="20445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00000"/>
              <a:buFont typeface="Calibri"/>
              <a:buNone/>
            </a:pPr>
            <a:endParaRPr sz="4800" b="1"/>
          </a:p>
          <a:p>
            <a:pPr marL="0" lvl="0" indent="0" algn="ctr" rtl="0">
              <a:lnSpc>
                <a:spcPct val="90000"/>
              </a:lnSpc>
              <a:spcBef>
                <a:spcPts val="0"/>
              </a:spcBef>
              <a:spcAft>
                <a:spcPts val="0"/>
              </a:spcAft>
              <a:buClr>
                <a:schemeClr val="dk1"/>
              </a:buClr>
              <a:buSzPct val="100000"/>
              <a:buFont typeface="Calibri"/>
              <a:buNone/>
            </a:pPr>
            <a:r>
              <a:rPr lang="es-ES" sz="4800" b="1"/>
              <a:t>ORDENANZA II – N°42</a:t>
            </a:r>
            <a:br>
              <a:rPr lang="es-ES" sz="4800" b="1"/>
            </a:br>
            <a:r>
              <a:rPr lang="es-ES" sz="4800" b="1"/>
              <a:t>Conocimientos Básicos sobre los Efectos Nocivos del Alcohol y los consumos problemáticos de sustancias. </a:t>
            </a:r>
            <a:endParaRPr sz="4800" b="1">
              <a:latin typeface="Source Sans Pro"/>
              <a:ea typeface="Source Sans Pro"/>
              <a:cs typeface="Source Sans Pro"/>
              <a:sym typeface="Source Sans Pro"/>
            </a:endParaRPr>
          </a:p>
        </p:txBody>
      </p:sp>
      <p:sp>
        <p:nvSpPr>
          <p:cNvPr id="86" name="Google Shape;86;p1"/>
          <p:cNvSpPr txBox="1">
            <a:spLocks noGrp="1"/>
          </p:cNvSpPr>
          <p:nvPr>
            <p:ph type="subTitle" idx="1"/>
          </p:nvPr>
        </p:nvSpPr>
        <p:spPr>
          <a:xfrm>
            <a:off x="1699848" y="3445303"/>
            <a:ext cx="9144000" cy="14271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r>
              <a:rPr lang="es-ES" dirty="0">
                <a:latin typeface="Source Sans Pro"/>
                <a:ea typeface="Source Sans Pro"/>
                <a:cs typeface="Source Sans Pro"/>
                <a:sym typeface="Source Sans Pro"/>
              </a:rPr>
              <a:t>Secretaría de Salud y Desarrollo Humano</a:t>
            </a:r>
            <a:endParaRPr dirty="0"/>
          </a:p>
          <a:p>
            <a:pPr marL="0" lvl="0" indent="0" algn="ctr" rtl="0">
              <a:lnSpc>
                <a:spcPct val="90000"/>
              </a:lnSpc>
              <a:spcBef>
                <a:spcPts val="1000"/>
              </a:spcBef>
              <a:spcAft>
                <a:spcPts val="0"/>
              </a:spcAft>
              <a:buClr>
                <a:schemeClr val="dk1"/>
              </a:buClr>
              <a:buSzPts val="2400"/>
              <a:buNone/>
            </a:pPr>
            <a:r>
              <a:rPr lang="es-ES" dirty="0">
                <a:latin typeface="Source Sans Pro"/>
                <a:ea typeface="Source Sans Pro"/>
                <a:cs typeface="Source Sans Pro"/>
                <a:sym typeface="Source Sans Pro"/>
              </a:rPr>
              <a:t>Dirección General de Salud</a:t>
            </a:r>
            <a:endParaRPr dirty="0"/>
          </a:p>
          <a:p>
            <a:pPr marL="0" lvl="0" indent="0" algn="ctr" rtl="0">
              <a:lnSpc>
                <a:spcPct val="90000"/>
              </a:lnSpc>
              <a:spcBef>
                <a:spcPts val="1000"/>
              </a:spcBef>
              <a:spcAft>
                <a:spcPts val="0"/>
              </a:spcAft>
              <a:buClr>
                <a:schemeClr val="dk1"/>
              </a:buClr>
              <a:buSzPts val="2400"/>
              <a:buNone/>
            </a:pPr>
            <a:endParaRPr dirty="0">
              <a:latin typeface="Source Sans Pro"/>
              <a:ea typeface="Source Sans Pro"/>
              <a:cs typeface="Source Sans Pro"/>
              <a:sym typeface="Source Sans Pro"/>
            </a:endParaRPr>
          </a:p>
        </p:txBody>
      </p:sp>
      <p:sp>
        <p:nvSpPr>
          <p:cNvPr id="88" name="Google Shape;88;p1"/>
          <p:cNvSpPr txBox="1"/>
          <p:nvPr/>
        </p:nvSpPr>
        <p:spPr>
          <a:xfrm>
            <a:off x="2477273" y="4695315"/>
            <a:ext cx="3493477" cy="913634"/>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2400"/>
              <a:buFont typeface="Arial"/>
              <a:buNone/>
            </a:pPr>
            <a:r>
              <a:rPr lang="es-ES" sz="2400" b="0" i="0" u="none" strike="noStrike" cap="none" dirty="0">
                <a:solidFill>
                  <a:schemeClr val="dk1"/>
                </a:solidFill>
                <a:latin typeface="Source Sans Pro"/>
                <a:ea typeface="Source Sans Pro"/>
                <a:cs typeface="Source Sans Pro"/>
                <a:sym typeface="Source Sans Pro"/>
              </a:rPr>
              <a:t>Dirección de </a:t>
            </a:r>
            <a:endParaRPr dirty="0"/>
          </a:p>
          <a:p>
            <a:pPr marL="0" marR="0" lvl="0" indent="0" algn="l" rtl="0">
              <a:lnSpc>
                <a:spcPct val="90000"/>
              </a:lnSpc>
              <a:spcBef>
                <a:spcPts val="1000"/>
              </a:spcBef>
              <a:spcAft>
                <a:spcPts val="0"/>
              </a:spcAft>
              <a:buClr>
                <a:schemeClr val="dk1"/>
              </a:buClr>
              <a:buSzPts val="2400"/>
              <a:buFont typeface="Arial"/>
              <a:buNone/>
            </a:pPr>
            <a:r>
              <a:rPr lang="es-ES" sz="2400" dirty="0">
                <a:solidFill>
                  <a:schemeClr val="dk1"/>
                </a:solidFill>
                <a:latin typeface="Source Sans Pro"/>
                <a:ea typeface="Source Sans Pro"/>
                <a:cs typeface="Source Sans Pro"/>
                <a:sym typeface="Source Sans Pro"/>
              </a:rPr>
              <a:t>P</a:t>
            </a:r>
            <a:r>
              <a:rPr lang="es-ES" sz="2400" b="0" i="0" u="none" strike="noStrike" cap="none" dirty="0">
                <a:solidFill>
                  <a:schemeClr val="dk1"/>
                </a:solidFill>
                <a:latin typeface="Source Sans Pro"/>
                <a:ea typeface="Source Sans Pro"/>
                <a:cs typeface="Source Sans Pro"/>
                <a:sym typeface="Source Sans Pro"/>
              </a:rPr>
              <a:t>revención de Adicciones</a:t>
            </a:r>
            <a:endParaRPr dirty="0"/>
          </a:p>
        </p:txBody>
      </p:sp>
      <p:sp>
        <p:nvSpPr>
          <p:cNvPr id="89" name="Google Shape;89;p1"/>
          <p:cNvSpPr/>
          <p:nvPr/>
        </p:nvSpPr>
        <p:spPr>
          <a:xfrm>
            <a:off x="1524000" y="3053209"/>
            <a:ext cx="9144000" cy="130500"/>
          </a:xfrm>
          <a:prstGeom prst="rect">
            <a:avLst/>
          </a:prstGeom>
          <a:solidFill>
            <a:srgbClr val="E74668"/>
          </a:solidFill>
          <a:ln w="12700" cap="flat" cmpd="sng">
            <a:solidFill>
              <a:srgbClr val="E7466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90" name="Google Shape;90;p1"/>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329147" y="4464835"/>
            <a:ext cx="980419" cy="1144114"/>
          </a:xfrm>
          <a:prstGeom prst="rect">
            <a:avLst/>
          </a:prstGeom>
          <a:noFill/>
          <a:ln>
            <a:noFill/>
          </a:ln>
        </p:spPr>
      </p:pic>
      <p:pic>
        <p:nvPicPr>
          <p:cNvPr id="91" name="Google Shape;91;p1"/>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flipH="1">
            <a:off x="-861390" y="5185625"/>
            <a:ext cx="9117495" cy="2527132"/>
          </a:xfrm>
          <a:prstGeom prst="rect">
            <a:avLst/>
          </a:prstGeom>
          <a:noFill/>
          <a:ln>
            <a:noFill/>
          </a:ln>
        </p:spPr>
      </p:pic>
      <p:pic>
        <p:nvPicPr>
          <p:cNvPr id="3" name="Imagen 2">
            <a:extLst>
              <a:ext uri="{FF2B5EF4-FFF2-40B4-BE49-F238E27FC236}">
                <a16:creationId xmlns:a16="http://schemas.microsoft.com/office/drawing/2014/main" xmlns="" id="{736652F5-3FB5-79A3-DAB3-A9729813EF1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704004" y="4183615"/>
            <a:ext cx="3646617" cy="1823309"/>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pic>
        <p:nvPicPr>
          <p:cNvPr id="182" name="Google Shape;182;p10"/>
          <p:cNvPicPr preferRelativeResize="0"/>
          <p:nvPr/>
        </p:nvPicPr>
        <p:blipFill rotWithShape="1">
          <a:blip r:embed="rId3" cstate="screen">
            <a:alphaModFix/>
            <a:extLst>
              <a:ext uri="{28A0092B-C50C-407E-A947-70E740481C1C}">
                <a14:useLocalDpi xmlns:a14="http://schemas.microsoft.com/office/drawing/2010/main"/>
              </a:ext>
            </a:extLst>
          </a:blip>
          <a:srcRect l="29508" t="22737" r="29634" b="13695"/>
          <a:stretch/>
        </p:blipFill>
        <p:spPr>
          <a:xfrm>
            <a:off x="-263471" y="-402956"/>
            <a:ext cx="12708610" cy="7485682"/>
          </a:xfrm>
          <a:prstGeom prst="rect">
            <a:avLst/>
          </a:prstGeom>
          <a:noFill/>
          <a:ln>
            <a:noFill/>
          </a:ln>
        </p:spPr>
      </p:pic>
      <p:pic>
        <p:nvPicPr>
          <p:cNvPr id="183" name="Google Shape;183;p10"/>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flipH="1">
            <a:off x="-807601" y="5139165"/>
            <a:ext cx="9117495" cy="2527132"/>
          </a:xfrm>
          <a:prstGeom prst="rect">
            <a:avLst/>
          </a:prstGeom>
          <a:noFill/>
          <a:ln>
            <a:noFill/>
          </a:ln>
        </p:spPr>
      </p:pic>
      <p:sp>
        <p:nvSpPr>
          <p:cNvPr id="184" name="Google Shape;184;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Source Sans Pro"/>
              <a:buNone/>
            </a:pPr>
            <a:r>
              <a:rPr lang="es-ES" b="1">
                <a:latin typeface="Source Sans Pro"/>
                <a:ea typeface="Source Sans Pro"/>
                <a:cs typeface="Source Sans Pro"/>
                <a:sym typeface="Source Sans Pro"/>
              </a:rPr>
              <a:t/>
            </a:r>
            <a:br>
              <a:rPr lang="es-ES" b="1">
                <a:latin typeface="Source Sans Pro"/>
                <a:ea typeface="Source Sans Pro"/>
                <a:cs typeface="Source Sans Pro"/>
                <a:sym typeface="Source Sans Pro"/>
              </a:rPr>
            </a:br>
            <a:r>
              <a:rPr lang="es-ES" b="1">
                <a:latin typeface="Source Sans Pro"/>
                <a:ea typeface="Source Sans Pro"/>
                <a:cs typeface="Source Sans Pro"/>
                <a:sym typeface="Source Sans Pro"/>
              </a:rPr>
              <a:t>CLASIFICACIÓN DE LAS BEBIDAS </a:t>
            </a:r>
            <a:r>
              <a:rPr lang="es-ES">
                <a:latin typeface="Source Sans Pro"/>
                <a:ea typeface="Source Sans Pro"/>
                <a:cs typeface="Source Sans Pro"/>
                <a:sym typeface="Source Sans Pro"/>
              </a:rPr>
              <a:t/>
            </a:r>
            <a:br>
              <a:rPr lang="es-ES">
                <a:latin typeface="Source Sans Pro"/>
                <a:ea typeface="Source Sans Pro"/>
                <a:cs typeface="Source Sans Pro"/>
                <a:sym typeface="Source Sans Pro"/>
              </a:rPr>
            </a:br>
            <a:endParaRPr b="1">
              <a:latin typeface="Source Sans Pro"/>
              <a:ea typeface="Source Sans Pro"/>
              <a:cs typeface="Source Sans Pro"/>
              <a:sym typeface="Source Sans Pro"/>
            </a:endParaRPr>
          </a:p>
        </p:txBody>
      </p:sp>
      <p:sp>
        <p:nvSpPr>
          <p:cNvPr id="185" name="Google Shape;185;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s-ES">
                <a:latin typeface="Source Sans Pro"/>
                <a:ea typeface="Source Sans Pro"/>
                <a:cs typeface="Source Sans Pro"/>
                <a:sym typeface="Source Sans Pro"/>
              </a:rPr>
              <a:t>Existen dos tipos de bebidas alcohólicas: las fermentadas y las destiladas. </a:t>
            </a:r>
            <a:endParaRPr/>
          </a:p>
          <a:p>
            <a:pPr marL="228600" lvl="0" indent="-228600" algn="l" rtl="0">
              <a:lnSpc>
                <a:spcPct val="90000"/>
              </a:lnSpc>
              <a:spcBef>
                <a:spcPts val="1000"/>
              </a:spcBef>
              <a:spcAft>
                <a:spcPts val="0"/>
              </a:spcAft>
              <a:buClr>
                <a:schemeClr val="dk1"/>
              </a:buClr>
              <a:buSzPts val="2800"/>
              <a:buChar char="•"/>
            </a:pPr>
            <a:r>
              <a:rPr lang="es-ES">
                <a:latin typeface="Source Sans Pro"/>
                <a:ea typeface="Source Sans Pro"/>
                <a:cs typeface="Source Sans Pro"/>
                <a:sym typeface="Source Sans Pro"/>
              </a:rPr>
              <a:t>Las bebidas </a:t>
            </a:r>
            <a:r>
              <a:rPr lang="es-ES" b="1">
                <a:latin typeface="Source Sans Pro"/>
                <a:ea typeface="Source Sans Pro"/>
                <a:cs typeface="Source Sans Pro"/>
                <a:sym typeface="Source Sans Pro"/>
              </a:rPr>
              <a:t>fermentadas</a:t>
            </a:r>
            <a:r>
              <a:rPr lang="es-ES">
                <a:latin typeface="Source Sans Pro"/>
                <a:ea typeface="Source Sans Pro"/>
                <a:cs typeface="Source Sans Pro"/>
                <a:sym typeface="Source Sans Pro"/>
              </a:rPr>
              <a:t> son las procedentes de frutas o de cereales que, por acción de ciertas sustancias microscópicas (levaduras), el azúcar que contienen se convierte en alcohol. Por ejemplo: </a:t>
            </a:r>
            <a:r>
              <a:rPr lang="es-ES" i="1">
                <a:latin typeface="Source Sans Pro"/>
                <a:ea typeface="Source Sans Pro"/>
                <a:cs typeface="Source Sans Pro"/>
                <a:sym typeface="Source Sans Pro"/>
              </a:rPr>
              <a:t>Cerveza, vino, fernet</a:t>
            </a:r>
            <a:r>
              <a:rPr lang="es-ES">
                <a:latin typeface="Source Sans Pro"/>
                <a:ea typeface="Source Sans Pro"/>
                <a:cs typeface="Source Sans Pro"/>
                <a:sym typeface="Source Sans Pro"/>
              </a:rPr>
              <a:t>. </a:t>
            </a:r>
            <a:endParaRPr/>
          </a:p>
          <a:p>
            <a:pPr marL="228600" lvl="0" indent="-228600" algn="l" rtl="0">
              <a:lnSpc>
                <a:spcPct val="90000"/>
              </a:lnSpc>
              <a:spcBef>
                <a:spcPts val="1000"/>
              </a:spcBef>
              <a:spcAft>
                <a:spcPts val="0"/>
              </a:spcAft>
              <a:buClr>
                <a:schemeClr val="dk1"/>
              </a:buClr>
              <a:buSzPts val="2800"/>
              <a:buChar char="•"/>
            </a:pPr>
            <a:r>
              <a:rPr lang="es-ES">
                <a:latin typeface="Source Sans Pro"/>
                <a:ea typeface="Source Sans Pro"/>
                <a:cs typeface="Source Sans Pro"/>
                <a:sym typeface="Source Sans Pro"/>
              </a:rPr>
              <a:t>Las bebidas </a:t>
            </a:r>
            <a:r>
              <a:rPr lang="es-ES" b="1">
                <a:latin typeface="Source Sans Pro"/>
                <a:ea typeface="Source Sans Pro"/>
                <a:cs typeface="Source Sans Pro"/>
                <a:sym typeface="Source Sans Pro"/>
              </a:rPr>
              <a:t>destiladas</a:t>
            </a:r>
            <a:r>
              <a:rPr lang="es-ES">
                <a:latin typeface="Source Sans Pro"/>
                <a:ea typeface="Source Sans Pro"/>
                <a:cs typeface="Source Sans Pro"/>
                <a:sym typeface="Source Sans Pro"/>
              </a:rPr>
              <a:t> se consiguen eliminando mediante calor, a través de la destilación, una parte del agua contenida en las bebidas fermentadas. Por ejemplo: </a:t>
            </a:r>
            <a:r>
              <a:rPr lang="es-ES" i="1">
                <a:latin typeface="Source Sans Pro"/>
                <a:ea typeface="Source Sans Pro"/>
                <a:cs typeface="Source Sans Pro"/>
                <a:sym typeface="Source Sans Pro"/>
              </a:rPr>
              <a:t>Gin, vodka, whisky, brandy</a:t>
            </a:r>
            <a:r>
              <a:rPr lang="es-ES">
                <a:latin typeface="Source Sans Pro"/>
                <a:ea typeface="Source Sans Pro"/>
                <a:cs typeface="Source Sans Pro"/>
                <a:sym typeface="Source Sans Pro"/>
              </a:rPr>
              <a:t>.</a:t>
            </a:r>
            <a:endParaRPr/>
          </a:p>
        </p:txBody>
      </p:sp>
      <p:sp>
        <p:nvSpPr>
          <p:cNvPr id="186" name="Google Shape;186;p10"/>
          <p:cNvSpPr/>
          <p:nvPr/>
        </p:nvSpPr>
        <p:spPr>
          <a:xfrm>
            <a:off x="838200" y="1585042"/>
            <a:ext cx="6983437" cy="133794"/>
          </a:xfrm>
          <a:prstGeom prst="rect">
            <a:avLst/>
          </a:prstGeom>
          <a:solidFill>
            <a:srgbClr val="E74668"/>
          </a:solidFill>
          <a:ln w="12700" cap="flat" cmpd="sng">
            <a:solidFill>
              <a:srgbClr val="E7466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pic>
        <p:nvPicPr>
          <p:cNvPr id="191" name="Google Shape;191;p11"/>
          <p:cNvPicPr preferRelativeResize="0"/>
          <p:nvPr/>
        </p:nvPicPr>
        <p:blipFill rotWithShape="1">
          <a:blip r:embed="rId3" cstate="screen">
            <a:alphaModFix/>
            <a:extLst>
              <a:ext uri="{28A0092B-C50C-407E-A947-70E740481C1C}">
                <a14:useLocalDpi xmlns:a14="http://schemas.microsoft.com/office/drawing/2010/main"/>
              </a:ext>
            </a:extLst>
          </a:blip>
          <a:srcRect l="29508" t="22737" r="29634" b="13695"/>
          <a:stretch/>
        </p:blipFill>
        <p:spPr>
          <a:xfrm>
            <a:off x="-258305" y="-402956"/>
            <a:ext cx="12708610" cy="7485682"/>
          </a:xfrm>
          <a:prstGeom prst="rect">
            <a:avLst/>
          </a:prstGeom>
          <a:noFill/>
          <a:ln>
            <a:noFill/>
          </a:ln>
        </p:spPr>
      </p:pic>
      <p:pic>
        <p:nvPicPr>
          <p:cNvPr id="192" name="Google Shape;192;p11"/>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flipH="1">
            <a:off x="-861390" y="5185625"/>
            <a:ext cx="9117495" cy="2527132"/>
          </a:xfrm>
          <a:prstGeom prst="rect">
            <a:avLst/>
          </a:prstGeom>
          <a:noFill/>
          <a:ln>
            <a:noFill/>
          </a:ln>
        </p:spPr>
      </p:pic>
      <p:sp>
        <p:nvSpPr>
          <p:cNvPr id="193" name="Google Shape;193;p11"/>
          <p:cNvSpPr txBox="1">
            <a:spLocks noGrp="1"/>
          </p:cNvSpPr>
          <p:nvPr>
            <p:ph type="title"/>
          </p:nvPr>
        </p:nvSpPr>
        <p:spPr>
          <a:xfrm>
            <a:off x="838200" y="365125"/>
            <a:ext cx="10515600" cy="1325563"/>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Source Sans Pro"/>
              <a:buNone/>
            </a:pPr>
            <a:r>
              <a:rPr lang="es-ES" b="1">
                <a:latin typeface="Source Sans Pro"/>
                <a:ea typeface="Source Sans Pro"/>
                <a:cs typeface="Source Sans Pro"/>
                <a:sym typeface="Source Sans Pro"/>
              </a:rPr>
              <a:t/>
            </a:r>
            <a:br>
              <a:rPr lang="es-ES" b="1">
                <a:latin typeface="Source Sans Pro"/>
                <a:ea typeface="Source Sans Pro"/>
                <a:cs typeface="Source Sans Pro"/>
                <a:sym typeface="Source Sans Pro"/>
              </a:rPr>
            </a:br>
            <a:r>
              <a:rPr lang="es-ES" b="1">
                <a:latin typeface="Source Sans Pro"/>
                <a:ea typeface="Source Sans Pro"/>
                <a:cs typeface="Source Sans Pro"/>
                <a:sym typeface="Source Sans Pro"/>
              </a:rPr>
              <a:t>NIVELES DE ALCOHOL EN SANGRE</a:t>
            </a:r>
            <a:endParaRPr b="1">
              <a:latin typeface="Source Sans Pro"/>
              <a:ea typeface="Source Sans Pro"/>
              <a:cs typeface="Source Sans Pro"/>
              <a:sym typeface="Source Sans Pro"/>
            </a:endParaRPr>
          </a:p>
        </p:txBody>
      </p:sp>
      <p:sp>
        <p:nvSpPr>
          <p:cNvPr id="194" name="Google Shape;194;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90000"/>
              </a:lnSpc>
              <a:spcBef>
                <a:spcPts val="1000"/>
              </a:spcBef>
              <a:spcAft>
                <a:spcPts val="0"/>
              </a:spcAft>
              <a:buSzPts val="2800"/>
              <a:buChar char="•"/>
            </a:pPr>
            <a:r>
              <a:rPr lang="es-ES">
                <a:latin typeface="Source Sans Pro"/>
                <a:ea typeface="Source Sans Pro"/>
                <a:cs typeface="Source Sans Pro"/>
                <a:sym typeface="Source Sans Pro"/>
              </a:rPr>
              <a:t>Cuando tomamos una bebida alcohólica, esta es absorbida por el torrente sanguíneo y procesada por el hígado. El hígado puede procesar alrededor de una bebida por hora. </a:t>
            </a:r>
            <a:endParaRPr>
              <a:latin typeface="Source Sans Pro"/>
              <a:ea typeface="Source Sans Pro"/>
              <a:cs typeface="Source Sans Pro"/>
              <a:sym typeface="Source Sans Pro"/>
            </a:endParaRPr>
          </a:p>
          <a:p>
            <a:pPr marL="228600" marR="0" lvl="0" indent="-292100" algn="l" rtl="0">
              <a:lnSpc>
                <a:spcPct val="90000"/>
              </a:lnSpc>
              <a:spcBef>
                <a:spcPts val="1000"/>
              </a:spcBef>
              <a:spcAft>
                <a:spcPts val="0"/>
              </a:spcAft>
              <a:buSzPts val="2800"/>
              <a:buChar char="•"/>
            </a:pPr>
            <a:r>
              <a:rPr lang="es-ES">
                <a:latin typeface="Source Sans Pro"/>
                <a:ea typeface="Source Sans Pro"/>
                <a:cs typeface="Source Sans Pro"/>
                <a:sym typeface="Source Sans Pro"/>
              </a:rPr>
              <a:t>Una bebida equivale a una lata de cerveza de 473 ml o a una copa de vino de 150 mililitros, aproximadamente.</a:t>
            </a:r>
            <a:endParaRPr>
              <a:latin typeface="Source Sans Pro"/>
              <a:ea typeface="Source Sans Pro"/>
              <a:cs typeface="Source Sans Pro"/>
              <a:sym typeface="Source Sans Pro"/>
            </a:endParaRPr>
          </a:p>
          <a:p>
            <a:pPr marL="228600" lvl="0" indent="-292100" algn="l" rtl="0">
              <a:spcBef>
                <a:spcPts val="1000"/>
              </a:spcBef>
              <a:spcAft>
                <a:spcPts val="0"/>
              </a:spcAft>
              <a:buSzPts val="2800"/>
              <a:buChar char="•"/>
            </a:pPr>
            <a:r>
              <a:rPr lang="es-ES">
                <a:latin typeface="Source Sans Pro"/>
                <a:ea typeface="Source Sans Pro"/>
                <a:cs typeface="Source Sans Pro"/>
                <a:sym typeface="Source Sans Pro"/>
              </a:rPr>
              <a:t>Las bebidas alcohólicas no afectan de la misma manera a todas las personas.</a:t>
            </a:r>
            <a:endParaRPr>
              <a:latin typeface="Source Sans Pro"/>
              <a:ea typeface="Source Sans Pro"/>
              <a:cs typeface="Source Sans Pro"/>
              <a:sym typeface="Source Sans Pro"/>
            </a:endParaRPr>
          </a:p>
          <a:p>
            <a:pPr marL="228600" marR="0" lvl="0" indent="0" algn="l" rtl="0">
              <a:lnSpc>
                <a:spcPct val="90000"/>
              </a:lnSpc>
              <a:spcBef>
                <a:spcPts val="1000"/>
              </a:spcBef>
              <a:spcAft>
                <a:spcPts val="0"/>
              </a:spcAft>
              <a:buNone/>
            </a:pPr>
            <a:endParaRPr>
              <a:solidFill>
                <a:srgbClr val="FF0000"/>
              </a:solidFill>
              <a:latin typeface="Source Sans Pro"/>
              <a:ea typeface="Source Sans Pro"/>
              <a:cs typeface="Source Sans Pro"/>
              <a:sym typeface="Source Sans Pro"/>
            </a:endParaRPr>
          </a:p>
        </p:txBody>
      </p:sp>
      <p:sp>
        <p:nvSpPr>
          <p:cNvPr id="195" name="Google Shape;195;p11"/>
          <p:cNvSpPr/>
          <p:nvPr/>
        </p:nvSpPr>
        <p:spPr>
          <a:xfrm>
            <a:off x="838200" y="1602972"/>
            <a:ext cx="6983437" cy="133794"/>
          </a:xfrm>
          <a:prstGeom prst="rect">
            <a:avLst/>
          </a:prstGeom>
          <a:solidFill>
            <a:srgbClr val="E74668"/>
          </a:solidFill>
          <a:ln w="12700" cap="flat" cmpd="sng">
            <a:solidFill>
              <a:srgbClr val="E7466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pic>
        <p:nvPicPr>
          <p:cNvPr id="200" name="Google Shape;200;g15be5a27966_0_4"/>
          <p:cNvPicPr preferRelativeResize="0"/>
          <p:nvPr/>
        </p:nvPicPr>
        <p:blipFill rotWithShape="1">
          <a:blip r:embed="rId3" cstate="screen">
            <a:alphaModFix/>
            <a:extLst>
              <a:ext uri="{28A0092B-C50C-407E-A947-70E740481C1C}">
                <a14:useLocalDpi xmlns:a14="http://schemas.microsoft.com/office/drawing/2010/main"/>
              </a:ext>
            </a:extLst>
          </a:blip>
          <a:srcRect l="29506" t="22738" r="29637" b="13692"/>
          <a:stretch/>
        </p:blipFill>
        <p:spPr>
          <a:xfrm>
            <a:off x="-263471" y="-402956"/>
            <a:ext cx="12708609" cy="7485681"/>
          </a:xfrm>
          <a:prstGeom prst="rect">
            <a:avLst/>
          </a:prstGeom>
          <a:noFill/>
          <a:ln>
            <a:noFill/>
          </a:ln>
        </p:spPr>
      </p:pic>
      <p:pic>
        <p:nvPicPr>
          <p:cNvPr id="201" name="Google Shape;201;g15be5a27966_0_4"/>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flipH="1">
            <a:off x="-807603" y="5139165"/>
            <a:ext cx="9117497" cy="2527132"/>
          </a:xfrm>
          <a:prstGeom prst="rect">
            <a:avLst/>
          </a:prstGeom>
          <a:noFill/>
          <a:ln>
            <a:noFill/>
          </a:ln>
        </p:spPr>
      </p:pic>
      <p:sp>
        <p:nvSpPr>
          <p:cNvPr id="202" name="Google Shape;202;g15be5a27966_0_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Source Sans Pro"/>
              <a:buNone/>
            </a:pPr>
            <a:r>
              <a:rPr lang="es-ES" b="1">
                <a:latin typeface="Source Sans Pro"/>
                <a:ea typeface="Source Sans Pro"/>
                <a:cs typeface="Source Sans Pro"/>
                <a:sym typeface="Source Sans Pro"/>
              </a:rPr>
              <a:t/>
            </a:r>
            <a:br>
              <a:rPr lang="es-ES" b="1">
                <a:latin typeface="Source Sans Pro"/>
                <a:ea typeface="Source Sans Pro"/>
                <a:cs typeface="Source Sans Pro"/>
                <a:sym typeface="Source Sans Pro"/>
              </a:rPr>
            </a:br>
            <a:r>
              <a:rPr lang="es-ES" b="1">
                <a:latin typeface="Source Sans Pro"/>
                <a:ea typeface="Source Sans Pro"/>
                <a:cs typeface="Source Sans Pro"/>
                <a:sym typeface="Source Sans Pro"/>
              </a:rPr>
              <a:t>Los efectos del alcohol sobre el organismo varían de persona a persona según diferentes factores. Entre ellos:</a:t>
            </a:r>
            <a:br>
              <a:rPr lang="es-ES" b="1">
                <a:latin typeface="Source Sans Pro"/>
                <a:ea typeface="Source Sans Pro"/>
                <a:cs typeface="Source Sans Pro"/>
                <a:sym typeface="Source Sans Pro"/>
              </a:rPr>
            </a:br>
            <a:endParaRPr b="1">
              <a:latin typeface="Source Sans Pro"/>
              <a:ea typeface="Source Sans Pro"/>
              <a:cs typeface="Source Sans Pro"/>
              <a:sym typeface="Source Sans Pro"/>
            </a:endParaRPr>
          </a:p>
        </p:txBody>
      </p:sp>
      <p:sp>
        <p:nvSpPr>
          <p:cNvPr id="203" name="Google Shape;203;g15be5a27966_0_4"/>
          <p:cNvSpPr txBox="1">
            <a:spLocks noGrp="1"/>
          </p:cNvSpPr>
          <p:nvPr>
            <p:ph type="body" idx="1"/>
          </p:nvPr>
        </p:nvSpPr>
        <p:spPr>
          <a:xfrm>
            <a:off x="838200" y="2394550"/>
            <a:ext cx="10515600" cy="4351200"/>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90000"/>
              </a:lnSpc>
              <a:spcBef>
                <a:spcPts val="1000"/>
              </a:spcBef>
              <a:spcAft>
                <a:spcPts val="0"/>
              </a:spcAft>
              <a:buSzPts val="2800"/>
              <a:buChar char="•"/>
            </a:pPr>
            <a:r>
              <a:rPr lang="es-ES">
                <a:latin typeface="Source Sans Pro"/>
                <a:ea typeface="Source Sans Pro"/>
                <a:cs typeface="Source Sans Pro"/>
                <a:sym typeface="Source Sans Pro"/>
              </a:rPr>
              <a:t>El grado de alcohol puro que posea la bebida.</a:t>
            </a:r>
            <a:endParaRPr>
              <a:latin typeface="Source Sans Pro"/>
              <a:ea typeface="Source Sans Pro"/>
              <a:cs typeface="Source Sans Pro"/>
              <a:sym typeface="Source Sans Pro"/>
            </a:endParaRPr>
          </a:p>
          <a:p>
            <a:pPr marL="228600" marR="0" lvl="0" indent="-228600" algn="l" rtl="0">
              <a:lnSpc>
                <a:spcPct val="90000"/>
              </a:lnSpc>
              <a:spcBef>
                <a:spcPts val="1000"/>
              </a:spcBef>
              <a:spcAft>
                <a:spcPts val="0"/>
              </a:spcAft>
              <a:buSzPts val="2800"/>
              <a:buChar char="•"/>
            </a:pPr>
            <a:r>
              <a:rPr lang="es-ES">
                <a:latin typeface="Source Sans Pro"/>
                <a:ea typeface="Source Sans Pro"/>
                <a:cs typeface="Source Sans Pro"/>
                <a:sym typeface="Source Sans Pro"/>
              </a:rPr>
              <a:t>La contextura física.</a:t>
            </a:r>
            <a:endParaRPr>
              <a:latin typeface="Source Sans Pro"/>
              <a:ea typeface="Source Sans Pro"/>
              <a:cs typeface="Source Sans Pro"/>
              <a:sym typeface="Source Sans Pro"/>
            </a:endParaRPr>
          </a:p>
          <a:p>
            <a:pPr marL="228600" marR="0" lvl="0" indent="-228600" algn="l" rtl="0">
              <a:lnSpc>
                <a:spcPct val="90000"/>
              </a:lnSpc>
              <a:spcBef>
                <a:spcPts val="1000"/>
              </a:spcBef>
              <a:spcAft>
                <a:spcPts val="0"/>
              </a:spcAft>
              <a:buSzPts val="2800"/>
              <a:buChar char="•"/>
            </a:pPr>
            <a:r>
              <a:rPr lang="es-ES">
                <a:latin typeface="Source Sans Pro"/>
                <a:ea typeface="Source Sans Pro"/>
                <a:cs typeface="Source Sans Pro"/>
                <a:sym typeface="Source Sans Pro"/>
              </a:rPr>
              <a:t>La ingesta de alimentos.</a:t>
            </a:r>
            <a:endParaRPr>
              <a:latin typeface="Source Sans Pro"/>
              <a:ea typeface="Source Sans Pro"/>
              <a:cs typeface="Source Sans Pro"/>
              <a:sym typeface="Source Sans Pro"/>
            </a:endParaRPr>
          </a:p>
          <a:p>
            <a:pPr marL="228600" marR="0" lvl="0" indent="-228600" algn="l" rtl="0">
              <a:lnSpc>
                <a:spcPct val="90000"/>
              </a:lnSpc>
              <a:spcBef>
                <a:spcPts val="1000"/>
              </a:spcBef>
              <a:spcAft>
                <a:spcPts val="0"/>
              </a:spcAft>
              <a:buSzPts val="2800"/>
              <a:buChar char="•"/>
            </a:pPr>
            <a:r>
              <a:rPr lang="es-ES">
                <a:latin typeface="Source Sans Pro"/>
                <a:ea typeface="Source Sans Pro"/>
                <a:cs typeface="Source Sans Pro"/>
                <a:sym typeface="Source Sans Pro"/>
              </a:rPr>
              <a:t>El estado de ánimo.</a:t>
            </a:r>
            <a:endParaRPr>
              <a:latin typeface="Source Sans Pro"/>
              <a:ea typeface="Source Sans Pro"/>
              <a:cs typeface="Source Sans Pro"/>
              <a:sym typeface="Source Sans Pro"/>
            </a:endParaRPr>
          </a:p>
          <a:p>
            <a:pPr marL="228600" marR="0" lvl="0" indent="-228600" algn="l" rtl="0">
              <a:lnSpc>
                <a:spcPct val="90000"/>
              </a:lnSpc>
              <a:spcBef>
                <a:spcPts val="1000"/>
              </a:spcBef>
              <a:spcAft>
                <a:spcPts val="0"/>
              </a:spcAft>
              <a:buSzPts val="2800"/>
              <a:buChar char="•"/>
            </a:pPr>
            <a:r>
              <a:rPr lang="es-ES">
                <a:latin typeface="Source Sans Pro"/>
                <a:ea typeface="Source Sans Pro"/>
                <a:cs typeface="Source Sans Pro"/>
                <a:sym typeface="Source Sans Pro"/>
              </a:rPr>
              <a:t>La cantidad, frecuencia y velocidad en la que se bebe.</a:t>
            </a:r>
            <a:endParaRPr>
              <a:latin typeface="Source Sans Pro"/>
              <a:ea typeface="Source Sans Pro"/>
              <a:cs typeface="Source Sans Pro"/>
              <a:sym typeface="Source Sans Pro"/>
            </a:endParaRPr>
          </a:p>
          <a:p>
            <a:pPr marL="228600" marR="0" lvl="0" indent="-228600" algn="l" rtl="0">
              <a:lnSpc>
                <a:spcPct val="90000"/>
              </a:lnSpc>
              <a:spcBef>
                <a:spcPts val="1000"/>
              </a:spcBef>
              <a:spcAft>
                <a:spcPts val="0"/>
              </a:spcAft>
              <a:buSzPts val="2800"/>
              <a:buChar char="•"/>
            </a:pPr>
            <a:r>
              <a:rPr lang="es-ES">
                <a:latin typeface="Source Sans Pro"/>
                <a:ea typeface="Source Sans Pro"/>
                <a:cs typeface="Source Sans Pro"/>
                <a:sym typeface="Source Sans Pro"/>
              </a:rPr>
              <a:t>Enfermedades pre-existentes.</a:t>
            </a:r>
            <a:endParaRPr>
              <a:latin typeface="Source Sans Pro"/>
              <a:ea typeface="Source Sans Pro"/>
              <a:cs typeface="Source Sans Pro"/>
              <a:sym typeface="Source Sans Pro"/>
            </a:endParaRPr>
          </a:p>
        </p:txBody>
      </p:sp>
      <p:sp>
        <p:nvSpPr>
          <p:cNvPr id="204" name="Google Shape;204;g15be5a27966_0_4"/>
          <p:cNvSpPr/>
          <p:nvPr/>
        </p:nvSpPr>
        <p:spPr>
          <a:xfrm>
            <a:off x="838200" y="1883542"/>
            <a:ext cx="6983400" cy="133800"/>
          </a:xfrm>
          <a:prstGeom prst="rect">
            <a:avLst/>
          </a:prstGeom>
          <a:solidFill>
            <a:srgbClr val="E74668"/>
          </a:solidFill>
          <a:ln w="12700" cap="flat" cmpd="sng">
            <a:solidFill>
              <a:srgbClr val="E7466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pic>
        <p:nvPicPr>
          <p:cNvPr id="209" name="Google Shape;209;g140c26eda11_0_0"/>
          <p:cNvPicPr preferRelativeResize="0"/>
          <p:nvPr/>
        </p:nvPicPr>
        <p:blipFill rotWithShape="1">
          <a:blip r:embed="rId3" cstate="screen">
            <a:alphaModFix/>
            <a:extLst>
              <a:ext uri="{28A0092B-C50C-407E-A947-70E740481C1C}">
                <a14:useLocalDpi xmlns:a14="http://schemas.microsoft.com/office/drawing/2010/main"/>
              </a:ext>
            </a:extLst>
          </a:blip>
          <a:srcRect l="29506" t="22738" r="29637" b="13692"/>
          <a:stretch/>
        </p:blipFill>
        <p:spPr>
          <a:xfrm>
            <a:off x="-330146" y="-313841"/>
            <a:ext cx="12708609" cy="7485681"/>
          </a:xfrm>
          <a:prstGeom prst="rect">
            <a:avLst/>
          </a:prstGeom>
          <a:noFill/>
          <a:ln>
            <a:noFill/>
          </a:ln>
        </p:spPr>
      </p:pic>
      <p:sp>
        <p:nvSpPr>
          <p:cNvPr id="211" name="Google Shape;211;g140c26eda11_0_0"/>
          <p:cNvSpPr txBox="1">
            <a:spLocks noGrp="1"/>
          </p:cNvSpPr>
          <p:nvPr>
            <p:ph type="title"/>
          </p:nvPr>
        </p:nvSpPr>
        <p:spPr>
          <a:xfrm>
            <a:off x="833034" y="500062"/>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Source Sans Pro"/>
              <a:buNone/>
            </a:pPr>
            <a:r>
              <a:rPr lang="es-ES" b="1">
                <a:latin typeface="Source Sans Pro"/>
                <a:ea typeface="Source Sans Pro"/>
                <a:cs typeface="Source Sans Pro"/>
                <a:sym typeface="Source Sans Pro"/>
              </a:rPr>
              <a:t/>
            </a:r>
            <a:br>
              <a:rPr lang="es-ES" b="1">
                <a:latin typeface="Source Sans Pro"/>
                <a:ea typeface="Source Sans Pro"/>
                <a:cs typeface="Source Sans Pro"/>
                <a:sym typeface="Source Sans Pro"/>
              </a:rPr>
            </a:br>
            <a:endParaRPr b="1">
              <a:latin typeface="Source Sans Pro"/>
              <a:ea typeface="Source Sans Pro"/>
              <a:cs typeface="Source Sans Pro"/>
              <a:sym typeface="Source Sans Pro"/>
            </a:endParaRPr>
          </a:p>
        </p:txBody>
      </p:sp>
      <p:pic>
        <p:nvPicPr>
          <p:cNvPr id="7" name="Imagen 6">
            <a:extLst>
              <a:ext uri="{FF2B5EF4-FFF2-40B4-BE49-F238E27FC236}">
                <a16:creationId xmlns:a16="http://schemas.microsoft.com/office/drawing/2014/main" xmlns="" id="{9FB21738-2AFD-251A-8E5E-8449BB69191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23209" y="171450"/>
            <a:ext cx="9801898" cy="677179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pic>
        <p:nvPicPr>
          <p:cNvPr id="217" name="Google Shape;217;g15be5a27966_0_14"/>
          <p:cNvPicPr preferRelativeResize="0"/>
          <p:nvPr/>
        </p:nvPicPr>
        <p:blipFill rotWithShape="1">
          <a:blip r:embed="rId3" cstate="screen">
            <a:alphaModFix/>
            <a:extLst>
              <a:ext uri="{28A0092B-C50C-407E-A947-70E740481C1C}">
                <a14:useLocalDpi xmlns:a14="http://schemas.microsoft.com/office/drawing/2010/main"/>
              </a:ext>
            </a:extLst>
          </a:blip>
          <a:srcRect l="29506" t="22738" r="29637" b="13692"/>
          <a:stretch/>
        </p:blipFill>
        <p:spPr>
          <a:xfrm>
            <a:off x="-263471" y="-402956"/>
            <a:ext cx="12708609" cy="7485681"/>
          </a:xfrm>
          <a:prstGeom prst="rect">
            <a:avLst/>
          </a:prstGeom>
          <a:noFill/>
          <a:ln>
            <a:noFill/>
          </a:ln>
        </p:spPr>
      </p:pic>
      <p:pic>
        <p:nvPicPr>
          <p:cNvPr id="218" name="Google Shape;218;g15be5a27966_0_14"/>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flipH="1">
            <a:off x="-861392" y="5185625"/>
            <a:ext cx="9117497" cy="2527132"/>
          </a:xfrm>
          <a:prstGeom prst="rect">
            <a:avLst/>
          </a:prstGeom>
          <a:noFill/>
          <a:ln>
            <a:noFill/>
          </a:ln>
        </p:spPr>
      </p:pic>
      <p:sp>
        <p:nvSpPr>
          <p:cNvPr id="219" name="Google Shape;219;g15be5a27966_0_14"/>
          <p:cNvSpPr txBox="1">
            <a:spLocks noGrp="1"/>
          </p:cNvSpPr>
          <p:nvPr>
            <p:ph type="title"/>
          </p:nvPr>
        </p:nvSpPr>
        <p:spPr>
          <a:xfrm>
            <a:off x="833046" y="96287"/>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Source Sans Pro"/>
              <a:buNone/>
            </a:pPr>
            <a:r>
              <a:rPr lang="es-ES" b="1">
                <a:latin typeface="Source Sans Pro"/>
                <a:ea typeface="Source Sans Pro"/>
                <a:cs typeface="Source Sans Pro"/>
                <a:sym typeface="Source Sans Pro"/>
              </a:rPr>
              <a:t>Tolerancia Cero de Alcohol en Sangre</a:t>
            </a:r>
            <a:endParaRPr b="1">
              <a:latin typeface="Source Sans Pro"/>
              <a:ea typeface="Source Sans Pro"/>
              <a:cs typeface="Source Sans Pro"/>
              <a:sym typeface="Source Sans Pro"/>
            </a:endParaRPr>
          </a:p>
        </p:txBody>
      </p:sp>
      <p:sp>
        <p:nvSpPr>
          <p:cNvPr id="220" name="Google Shape;220;g15be5a27966_0_14"/>
          <p:cNvSpPr txBox="1">
            <a:spLocks noGrp="1"/>
          </p:cNvSpPr>
          <p:nvPr>
            <p:ph type="body" idx="1"/>
          </p:nvPr>
        </p:nvSpPr>
        <p:spPr>
          <a:xfrm>
            <a:off x="693300" y="1253400"/>
            <a:ext cx="10515600" cy="5435700"/>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90000"/>
              </a:lnSpc>
              <a:spcBef>
                <a:spcPts val="1000"/>
              </a:spcBef>
              <a:spcAft>
                <a:spcPts val="0"/>
              </a:spcAft>
              <a:buSzPts val="2800"/>
              <a:buChar char="•"/>
            </a:pPr>
            <a:r>
              <a:rPr lang="es-ES">
                <a:latin typeface="Source Sans Pro"/>
                <a:ea typeface="Source Sans Pro"/>
                <a:cs typeface="Source Sans Pro"/>
                <a:sym typeface="Source Sans Pro"/>
              </a:rPr>
              <a:t>En la ciudad de Posadas la Tolerancia Cero de Alcohol en Sangre, es un requisito para conducir cualquier tipo de vehículo motorizado.</a:t>
            </a:r>
            <a:endParaRPr>
              <a:latin typeface="Source Sans Pro"/>
              <a:ea typeface="Source Sans Pro"/>
              <a:cs typeface="Source Sans Pro"/>
              <a:sym typeface="Source Sans Pro"/>
            </a:endParaRPr>
          </a:p>
          <a:p>
            <a:pPr marL="228600" marR="0" lvl="0" indent="-228600" algn="l" rtl="0">
              <a:lnSpc>
                <a:spcPct val="90000"/>
              </a:lnSpc>
              <a:spcBef>
                <a:spcPts val="1000"/>
              </a:spcBef>
              <a:spcAft>
                <a:spcPts val="0"/>
              </a:spcAft>
              <a:buSzPts val="2800"/>
              <a:buChar char="•"/>
            </a:pPr>
            <a:r>
              <a:rPr lang="es-ES">
                <a:latin typeface="Source Sans Pro"/>
                <a:ea typeface="Source Sans Pro"/>
                <a:cs typeface="Source Sans Pro"/>
                <a:sym typeface="Source Sans Pro"/>
              </a:rPr>
              <a:t>Esta medida tiene  el objetivo de trabajar en forma conjunta con organismos e instituciones que ayuden en la problemática y fortalezcan la prevención de accidentes viales relacionados al consumo de alcohol.</a:t>
            </a:r>
            <a:endParaRPr>
              <a:latin typeface="Source Sans Pro"/>
              <a:ea typeface="Source Sans Pro"/>
              <a:cs typeface="Source Sans Pro"/>
              <a:sym typeface="Source Sans Pro"/>
            </a:endParaRPr>
          </a:p>
          <a:p>
            <a:pPr marL="228600" marR="0" lvl="0" indent="-228600" algn="l" rtl="0">
              <a:lnSpc>
                <a:spcPct val="90000"/>
              </a:lnSpc>
              <a:spcBef>
                <a:spcPts val="1000"/>
              </a:spcBef>
              <a:spcAft>
                <a:spcPts val="0"/>
              </a:spcAft>
              <a:buSzPts val="2800"/>
              <a:buChar char="•"/>
            </a:pPr>
            <a:r>
              <a:rPr lang="es-ES">
                <a:latin typeface="Source Sans Pro"/>
                <a:ea typeface="Source Sans Pro"/>
                <a:cs typeface="Source Sans Pro"/>
                <a:sym typeface="Source Sans Pro"/>
              </a:rPr>
              <a:t>Los propietarios de los comercios (restaurantes, parrillas, comedores, bares, cafés, estaciones de servicio y otros establecimientos comerciales autorizados para el expendio de bebidas alcohólicas) deben colocar un letrero en sitios visibles con la imagen y leyenda que figura en el Anexo Único de la ORDENANZA II - Nº 73.</a:t>
            </a:r>
            <a:endParaRPr>
              <a:latin typeface="Source Sans Pro"/>
              <a:ea typeface="Source Sans Pro"/>
              <a:cs typeface="Source Sans Pro"/>
              <a:sym typeface="Source Sans Pro"/>
            </a:endParaRPr>
          </a:p>
          <a:p>
            <a:pPr marL="0" lvl="0" indent="0" algn="l" rtl="0">
              <a:spcBef>
                <a:spcPts val="0"/>
              </a:spcBef>
              <a:spcAft>
                <a:spcPts val="0"/>
              </a:spcAft>
              <a:buClr>
                <a:schemeClr val="dk1"/>
              </a:buClr>
              <a:buSzPts val="4400"/>
              <a:buFont typeface="Source Sans Pro"/>
              <a:buNone/>
            </a:pPr>
            <a:endParaRPr sz="4400" b="1">
              <a:latin typeface="Source Sans Pro"/>
              <a:ea typeface="Source Sans Pro"/>
              <a:cs typeface="Source Sans Pro"/>
              <a:sym typeface="Source Sans Pro"/>
            </a:endParaRPr>
          </a:p>
        </p:txBody>
      </p:sp>
      <p:sp>
        <p:nvSpPr>
          <p:cNvPr id="221" name="Google Shape;221;g15be5a27966_0_14"/>
          <p:cNvSpPr/>
          <p:nvPr/>
        </p:nvSpPr>
        <p:spPr>
          <a:xfrm>
            <a:off x="833050" y="1073919"/>
            <a:ext cx="6983400" cy="133800"/>
          </a:xfrm>
          <a:prstGeom prst="rect">
            <a:avLst/>
          </a:prstGeom>
          <a:solidFill>
            <a:srgbClr val="E74668"/>
          </a:solidFill>
          <a:ln w="12700" cap="flat" cmpd="sng">
            <a:solidFill>
              <a:srgbClr val="E7466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pic>
        <p:nvPicPr>
          <p:cNvPr id="226" name="Google Shape;226;g15be5a27966_0_26"/>
          <p:cNvPicPr preferRelativeResize="0"/>
          <p:nvPr/>
        </p:nvPicPr>
        <p:blipFill rotWithShape="1">
          <a:blip r:embed="rId3" cstate="screen">
            <a:alphaModFix/>
            <a:extLst>
              <a:ext uri="{28A0092B-C50C-407E-A947-70E740481C1C}">
                <a14:useLocalDpi xmlns:a14="http://schemas.microsoft.com/office/drawing/2010/main"/>
              </a:ext>
            </a:extLst>
          </a:blip>
          <a:srcRect l="29506" t="22738" r="29637" b="13692"/>
          <a:stretch/>
        </p:blipFill>
        <p:spPr>
          <a:xfrm>
            <a:off x="-263471" y="-402956"/>
            <a:ext cx="12708609" cy="7485681"/>
          </a:xfrm>
          <a:prstGeom prst="rect">
            <a:avLst/>
          </a:prstGeom>
          <a:noFill/>
          <a:ln>
            <a:noFill/>
          </a:ln>
        </p:spPr>
      </p:pic>
      <p:pic>
        <p:nvPicPr>
          <p:cNvPr id="227" name="Google Shape;227;g15be5a27966_0_26"/>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flipH="1">
            <a:off x="-861392" y="5185625"/>
            <a:ext cx="9117497" cy="2527132"/>
          </a:xfrm>
          <a:prstGeom prst="rect">
            <a:avLst/>
          </a:prstGeom>
          <a:noFill/>
          <a:ln>
            <a:noFill/>
          </a:ln>
        </p:spPr>
      </p:pic>
      <p:sp>
        <p:nvSpPr>
          <p:cNvPr id="228" name="Google Shape;228;g15be5a27966_0_26"/>
          <p:cNvSpPr txBox="1">
            <a:spLocks noGrp="1"/>
          </p:cNvSpPr>
          <p:nvPr>
            <p:ph type="title"/>
          </p:nvPr>
        </p:nvSpPr>
        <p:spPr>
          <a:xfrm>
            <a:off x="833046" y="96287"/>
            <a:ext cx="10515600" cy="1325700"/>
          </a:xfrm>
          <a:prstGeom prst="rect">
            <a:avLst/>
          </a:prstGeom>
          <a:noFill/>
          <a:ln>
            <a:noFill/>
          </a:ln>
        </p:spPr>
        <p:txBody>
          <a:bodyPr spcFirstLastPara="1" wrap="square" lIns="91425" tIns="45700" rIns="91425" bIns="45700" anchor="ctr" anchorCtr="0">
            <a:normAutofit/>
          </a:bodyPr>
          <a:lstStyle/>
          <a:p>
            <a:pPr marL="0" lvl="0" indent="0" algn="l" rtl="0">
              <a:spcBef>
                <a:spcPts val="1000"/>
              </a:spcBef>
              <a:spcAft>
                <a:spcPts val="0"/>
              </a:spcAft>
              <a:buNone/>
            </a:pPr>
            <a:r>
              <a:rPr lang="es-ES" b="1">
                <a:latin typeface="Source Sans Pro"/>
                <a:ea typeface="Source Sans Pro"/>
                <a:cs typeface="Source Sans Pro"/>
                <a:sym typeface="Source Sans Pro"/>
              </a:rPr>
              <a:t>Anexo Único de la ORDENANZA II - Nº 73</a:t>
            </a:r>
            <a:endParaRPr sz="2800">
              <a:latin typeface="Source Sans Pro"/>
              <a:ea typeface="Source Sans Pro"/>
              <a:cs typeface="Source Sans Pro"/>
              <a:sym typeface="Source Sans Pro"/>
            </a:endParaRPr>
          </a:p>
          <a:p>
            <a:pPr marL="0" lvl="0" indent="0" algn="l" rtl="0">
              <a:lnSpc>
                <a:spcPct val="90000"/>
              </a:lnSpc>
              <a:spcBef>
                <a:spcPts val="0"/>
              </a:spcBef>
              <a:spcAft>
                <a:spcPts val="0"/>
              </a:spcAft>
              <a:buClr>
                <a:schemeClr val="dk1"/>
              </a:buClr>
              <a:buSzPts val="4400"/>
              <a:buFont typeface="Source Sans Pro"/>
              <a:buNone/>
            </a:pPr>
            <a:endParaRPr b="1">
              <a:latin typeface="Source Sans Pro"/>
              <a:ea typeface="Source Sans Pro"/>
              <a:cs typeface="Source Sans Pro"/>
              <a:sym typeface="Source Sans Pro"/>
            </a:endParaRPr>
          </a:p>
        </p:txBody>
      </p:sp>
      <p:sp>
        <p:nvSpPr>
          <p:cNvPr id="229" name="Google Shape;229;g15be5a27966_0_26"/>
          <p:cNvSpPr txBox="1">
            <a:spLocks noGrp="1"/>
          </p:cNvSpPr>
          <p:nvPr>
            <p:ph type="body" idx="1"/>
          </p:nvPr>
        </p:nvSpPr>
        <p:spPr>
          <a:xfrm>
            <a:off x="693300" y="1253400"/>
            <a:ext cx="10515600" cy="54357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4400"/>
              <a:buNone/>
            </a:pPr>
            <a:endParaRPr>
              <a:latin typeface="Source Sans Pro"/>
              <a:ea typeface="Source Sans Pro"/>
              <a:cs typeface="Source Sans Pro"/>
              <a:sym typeface="Source Sans Pro"/>
            </a:endParaRPr>
          </a:p>
          <a:p>
            <a:pPr marL="0" lvl="0" indent="0" algn="l" rtl="0">
              <a:spcBef>
                <a:spcPts val="0"/>
              </a:spcBef>
              <a:spcAft>
                <a:spcPts val="0"/>
              </a:spcAft>
              <a:buClr>
                <a:schemeClr val="dk1"/>
              </a:buClr>
              <a:buSzPts val="4400"/>
              <a:buNone/>
            </a:pPr>
            <a:endParaRPr sz="4400" b="1">
              <a:latin typeface="Source Sans Pro"/>
              <a:ea typeface="Source Sans Pro"/>
              <a:cs typeface="Source Sans Pro"/>
              <a:sym typeface="Source Sans Pro"/>
            </a:endParaRPr>
          </a:p>
        </p:txBody>
      </p:sp>
      <p:sp>
        <p:nvSpPr>
          <p:cNvPr id="230" name="Google Shape;230;g15be5a27966_0_26"/>
          <p:cNvSpPr/>
          <p:nvPr/>
        </p:nvSpPr>
        <p:spPr>
          <a:xfrm>
            <a:off x="833050" y="832444"/>
            <a:ext cx="6983400" cy="133800"/>
          </a:xfrm>
          <a:prstGeom prst="rect">
            <a:avLst/>
          </a:prstGeom>
          <a:solidFill>
            <a:srgbClr val="E74668"/>
          </a:solidFill>
          <a:ln w="12700" cap="flat" cmpd="sng">
            <a:solidFill>
              <a:srgbClr val="E7466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31" name="Google Shape;231;g15be5a27966_0_26"/>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3766963" y="1132675"/>
            <a:ext cx="4658075" cy="5213195"/>
          </a:xfrm>
          <a:prstGeom prst="rect">
            <a:avLst/>
          </a:prstGeom>
          <a:noFill/>
          <a:ln>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pic>
        <p:nvPicPr>
          <p:cNvPr id="236" name="Google Shape;236;p13"/>
          <p:cNvPicPr preferRelativeResize="0"/>
          <p:nvPr/>
        </p:nvPicPr>
        <p:blipFill rotWithShape="1">
          <a:blip r:embed="rId3" cstate="screen">
            <a:alphaModFix/>
            <a:extLst>
              <a:ext uri="{28A0092B-C50C-407E-A947-70E740481C1C}">
                <a14:useLocalDpi xmlns:a14="http://schemas.microsoft.com/office/drawing/2010/main"/>
              </a:ext>
            </a:extLst>
          </a:blip>
          <a:srcRect l="29508" t="22737" r="29634" b="13695"/>
          <a:stretch/>
        </p:blipFill>
        <p:spPr>
          <a:xfrm>
            <a:off x="-263471" y="-402956"/>
            <a:ext cx="12708610" cy="7485682"/>
          </a:xfrm>
          <a:prstGeom prst="rect">
            <a:avLst/>
          </a:prstGeom>
          <a:noFill/>
          <a:ln>
            <a:noFill/>
          </a:ln>
        </p:spPr>
      </p:pic>
      <p:pic>
        <p:nvPicPr>
          <p:cNvPr id="237" name="Google Shape;237;p13"/>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flipH="1">
            <a:off x="-861390" y="5185625"/>
            <a:ext cx="9117495" cy="2527132"/>
          </a:xfrm>
          <a:prstGeom prst="rect">
            <a:avLst/>
          </a:prstGeom>
          <a:noFill/>
          <a:ln>
            <a:noFill/>
          </a:ln>
        </p:spPr>
      </p:pic>
      <p:sp>
        <p:nvSpPr>
          <p:cNvPr id="238" name="Google Shape;238;p13"/>
          <p:cNvSpPr txBox="1">
            <a:spLocks noGrp="1"/>
          </p:cNvSpPr>
          <p:nvPr>
            <p:ph type="title"/>
          </p:nvPr>
        </p:nvSpPr>
        <p:spPr>
          <a:xfrm>
            <a:off x="838200" y="43429"/>
            <a:ext cx="1051560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Source Sans Pro"/>
              <a:buNone/>
            </a:pPr>
            <a:r>
              <a:rPr lang="es-ES" b="1">
                <a:latin typeface="Source Sans Pro"/>
                <a:ea typeface="Source Sans Pro"/>
                <a:cs typeface="Source Sans Pro"/>
                <a:sym typeface="Source Sans Pro"/>
              </a:rPr>
              <a:t/>
            </a:r>
            <a:br>
              <a:rPr lang="es-ES" b="1">
                <a:latin typeface="Source Sans Pro"/>
                <a:ea typeface="Source Sans Pro"/>
                <a:cs typeface="Source Sans Pro"/>
                <a:sym typeface="Source Sans Pro"/>
              </a:rPr>
            </a:br>
            <a:r>
              <a:rPr lang="es-ES" b="1">
                <a:latin typeface="Source Sans Pro"/>
                <a:ea typeface="Source Sans Pro"/>
                <a:cs typeface="Source Sans Pro"/>
                <a:sym typeface="Source Sans Pro"/>
              </a:rPr>
              <a:t>El consumo excesivo de alcohol incrementa los riesgos de:</a:t>
            </a:r>
            <a:endParaRPr b="1">
              <a:latin typeface="Source Sans Pro"/>
              <a:ea typeface="Source Sans Pro"/>
              <a:cs typeface="Source Sans Pro"/>
              <a:sym typeface="Source Sans Pro"/>
            </a:endParaRPr>
          </a:p>
        </p:txBody>
      </p:sp>
      <p:sp>
        <p:nvSpPr>
          <p:cNvPr id="239" name="Google Shape;239;p13"/>
          <p:cNvSpPr txBox="1">
            <a:spLocks noGrp="1"/>
          </p:cNvSpPr>
          <p:nvPr>
            <p:ph type="body" idx="1"/>
          </p:nvPr>
        </p:nvSpPr>
        <p:spPr>
          <a:xfrm>
            <a:off x="838200" y="2127968"/>
            <a:ext cx="10515600" cy="3718194"/>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dk1"/>
              </a:buClr>
              <a:buSzPct val="100000"/>
              <a:buChar char="•"/>
            </a:pPr>
            <a:r>
              <a:rPr lang="es-ES">
                <a:latin typeface="Source Sans Pro"/>
                <a:ea typeface="Source Sans Pro"/>
                <a:cs typeface="Source Sans Pro"/>
                <a:sym typeface="Source Sans Pro"/>
              </a:rPr>
              <a:t>Alcoholismo</a:t>
            </a:r>
            <a:endParaRPr/>
          </a:p>
          <a:p>
            <a:pPr marL="228600" lvl="0" indent="-228600" algn="l" rtl="0">
              <a:lnSpc>
                <a:spcPct val="90000"/>
              </a:lnSpc>
              <a:spcBef>
                <a:spcPts val="1000"/>
              </a:spcBef>
              <a:spcAft>
                <a:spcPts val="0"/>
              </a:spcAft>
              <a:buClr>
                <a:schemeClr val="dk1"/>
              </a:buClr>
              <a:buSzPct val="100000"/>
              <a:buChar char="•"/>
            </a:pPr>
            <a:r>
              <a:rPr lang="es-ES">
                <a:latin typeface="Source Sans Pro"/>
                <a:ea typeface="Source Sans Pro"/>
                <a:cs typeface="Source Sans Pro"/>
                <a:sym typeface="Source Sans Pro"/>
              </a:rPr>
              <a:t>Caídas, ahogamientos y otros accidentes</a:t>
            </a:r>
            <a:endParaRPr/>
          </a:p>
          <a:p>
            <a:pPr marL="228600" lvl="0" indent="-228600" algn="l" rtl="0">
              <a:lnSpc>
                <a:spcPct val="90000"/>
              </a:lnSpc>
              <a:spcBef>
                <a:spcPts val="1000"/>
              </a:spcBef>
              <a:spcAft>
                <a:spcPts val="0"/>
              </a:spcAft>
              <a:buClr>
                <a:schemeClr val="dk1"/>
              </a:buClr>
              <a:buSzPct val="100000"/>
              <a:buChar char="•"/>
            </a:pPr>
            <a:r>
              <a:rPr lang="es-ES">
                <a:latin typeface="Source Sans Pro"/>
                <a:ea typeface="Source Sans Pro"/>
                <a:cs typeface="Source Sans Pro"/>
                <a:sym typeface="Source Sans Pro"/>
              </a:rPr>
              <a:t>Cánceres de cabeza, cuello, estómago, colon, mamas entre otros</a:t>
            </a:r>
            <a:endParaRPr/>
          </a:p>
          <a:p>
            <a:pPr marL="228600" lvl="0" indent="-228600" algn="l" rtl="0">
              <a:lnSpc>
                <a:spcPct val="90000"/>
              </a:lnSpc>
              <a:spcBef>
                <a:spcPts val="1000"/>
              </a:spcBef>
              <a:spcAft>
                <a:spcPts val="0"/>
              </a:spcAft>
              <a:buClr>
                <a:schemeClr val="dk1"/>
              </a:buClr>
              <a:buSzPct val="100000"/>
              <a:buChar char="•"/>
            </a:pPr>
            <a:r>
              <a:rPr lang="es-ES">
                <a:latin typeface="Source Sans Pro"/>
                <a:ea typeface="Source Sans Pro"/>
                <a:cs typeface="Source Sans Pro"/>
                <a:sym typeface="Source Sans Pro"/>
              </a:rPr>
              <a:t>Accidentes automovilísticos</a:t>
            </a:r>
            <a:endParaRPr/>
          </a:p>
          <a:p>
            <a:pPr marL="228600" lvl="0" indent="-228600" algn="l" rtl="0">
              <a:lnSpc>
                <a:spcPct val="90000"/>
              </a:lnSpc>
              <a:spcBef>
                <a:spcPts val="1000"/>
              </a:spcBef>
              <a:spcAft>
                <a:spcPts val="0"/>
              </a:spcAft>
              <a:buClr>
                <a:schemeClr val="dk1"/>
              </a:buClr>
              <a:buSzPct val="100000"/>
              <a:buChar char="•"/>
            </a:pPr>
            <a:r>
              <a:rPr lang="es-ES">
                <a:latin typeface="Source Sans Pro"/>
                <a:ea typeface="Source Sans Pro"/>
                <a:cs typeface="Source Sans Pro"/>
                <a:sym typeface="Source Sans Pro"/>
              </a:rPr>
              <a:t>Ataque cardíaco y accidente cerebrovascular</a:t>
            </a:r>
            <a:endParaRPr/>
          </a:p>
          <a:p>
            <a:pPr marL="228600" lvl="0" indent="-228600" algn="l" rtl="0">
              <a:lnSpc>
                <a:spcPct val="90000"/>
              </a:lnSpc>
              <a:spcBef>
                <a:spcPts val="1000"/>
              </a:spcBef>
              <a:spcAft>
                <a:spcPts val="0"/>
              </a:spcAft>
              <a:buClr>
                <a:schemeClr val="dk1"/>
              </a:buClr>
              <a:buSzPct val="100000"/>
              <a:buChar char="•"/>
            </a:pPr>
            <a:r>
              <a:rPr lang="es-ES">
                <a:latin typeface="Source Sans Pro"/>
                <a:ea typeface="Source Sans Pro"/>
                <a:cs typeface="Source Sans Pro"/>
                <a:sym typeface="Source Sans Pro"/>
              </a:rPr>
              <a:t>Comportamientos sexuales arriesgados, embarazo no deseado o no planeado e infecciones de transmisión sexual (ITS)</a:t>
            </a:r>
            <a:endParaRPr/>
          </a:p>
          <a:p>
            <a:pPr marL="228600" lvl="0" indent="-228600" algn="l" rtl="0">
              <a:lnSpc>
                <a:spcPct val="90000"/>
              </a:lnSpc>
              <a:spcBef>
                <a:spcPts val="1000"/>
              </a:spcBef>
              <a:spcAft>
                <a:spcPts val="0"/>
              </a:spcAft>
              <a:buClr>
                <a:schemeClr val="dk1"/>
              </a:buClr>
              <a:buSzPct val="100000"/>
              <a:buChar char="•"/>
            </a:pPr>
            <a:r>
              <a:rPr lang="es-ES">
                <a:latin typeface="Source Sans Pro"/>
                <a:ea typeface="Source Sans Pro"/>
                <a:cs typeface="Source Sans Pro"/>
                <a:sym typeface="Source Sans Pro"/>
              </a:rPr>
              <a:t>Suicidio y homicidio</a:t>
            </a:r>
            <a:endParaRPr/>
          </a:p>
          <a:p>
            <a:pPr marL="228600" lvl="0" indent="-64135" algn="l" rtl="0">
              <a:lnSpc>
                <a:spcPct val="90000"/>
              </a:lnSpc>
              <a:spcBef>
                <a:spcPts val="1000"/>
              </a:spcBef>
              <a:spcAft>
                <a:spcPts val="0"/>
              </a:spcAft>
              <a:buClr>
                <a:schemeClr val="dk1"/>
              </a:buClr>
              <a:buSzPct val="100000"/>
              <a:buNone/>
            </a:pPr>
            <a:endParaRPr>
              <a:latin typeface="Source Sans Pro"/>
              <a:ea typeface="Source Sans Pro"/>
              <a:cs typeface="Source Sans Pro"/>
              <a:sym typeface="Source Sans Pro"/>
            </a:endParaRPr>
          </a:p>
        </p:txBody>
      </p:sp>
      <p:sp>
        <p:nvSpPr>
          <p:cNvPr id="240" name="Google Shape;240;p13"/>
          <p:cNvSpPr/>
          <p:nvPr/>
        </p:nvSpPr>
        <p:spPr>
          <a:xfrm>
            <a:off x="927847" y="1681583"/>
            <a:ext cx="6983437" cy="133794"/>
          </a:xfrm>
          <a:prstGeom prst="rect">
            <a:avLst/>
          </a:prstGeom>
          <a:solidFill>
            <a:srgbClr val="E74668"/>
          </a:solidFill>
          <a:ln w="12700" cap="flat" cmpd="sng">
            <a:solidFill>
              <a:srgbClr val="E7466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pic>
        <p:nvPicPr>
          <p:cNvPr id="245" name="Google Shape;245;p14"/>
          <p:cNvPicPr preferRelativeResize="0"/>
          <p:nvPr/>
        </p:nvPicPr>
        <p:blipFill rotWithShape="1">
          <a:blip r:embed="rId3" cstate="screen">
            <a:alphaModFix/>
            <a:extLst>
              <a:ext uri="{28A0092B-C50C-407E-A947-70E740481C1C}">
                <a14:useLocalDpi xmlns:a14="http://schemas.microsoft.com/office/drawing/2010/main"/>
              </a:ext>
            </a:extLst>
          </a:blip>
          <a:srcRect l="29508" t="22737" r="29634" b="13695"/>
          <a:stretch/>
        </p:blipFill>
        <p:spPr>
          <a:xfrm>
            <a:off x="-263471" y="-402956"/>
            <a:ext cx="12708610" cy="7485682"/>
          </a:xfrm>
          <a:prstGeom prst="rect">
            <a:avLst/>
          </a:prstGeom>
          <a:noFill/>
          <a:ln>
            <a:noFill/>
          </a:ln>
        </p:spPr>
      </p:pic>
      <p:pic>
        <p:nvPicPr>
          <p:cNvPr id="246" name="Google Shape;246;p14"/>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flipH="1">
            <a:off x="-861390" y="5185625"/>
            <a:ext cx="9117495" cy="2527132"/>
          </a:xfrm>
          <a:prstGeom prst="rect">
            <a:avLst/>
          </a:prstGeom>
          <a:noFill/>
          <a:ln>
            <a:noFill/>
          </a:ln>
        </p:spPr>
      </p:pic>
      <p:sp>
        <p:nvSpPr>
          <p:cNvPr id="247" name="Google Shape;247;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Source Sans Pro"/>
              <a:buNone/>
            </a:pPr>
            <a:r>
              <a:rPr lang="es-ES" b="1">
                <a:latin typeface="Source Sans Pro"/>
                <a:ea typeface="Source Sans Pro"/>
                <a:cs typeface="Source Sans Pro"/>
                <a:sym typeface="Source Sans Pro"/>
              </a:rPr>
              <a:t>ALCOHOL Y EMBARAZO.</a:t>
            </a:r>
            <a:br>
              <a:rPr lang="es-ES" b="1">
                <a:latin typeface="Source Sans Pro"/>
                <a:ea typeface="Source Sans Pro"/>
                <a:cs typeface="Source Sans Pro"/>
                <a:sym typeface="Source Sans Pro"/>
              </a:rPr>
            </a:br>
            <a:endParaRPr b="1">
              <a:latin typeface="Source Sans Pro"/>
              <a:ea typeface="Source Sans Pro"/>
              <a:cs typeface="Source Sans Pro"/>
              <a:sym typeface="Source Sans Pro"/>
            </a:endParaRPr>
          </a:p>
        </p:txBody>
      </p:sp>
      <p:sp>
        <p:nvSpPr>
          <p:cNvPr id="248" name="Google Shape;248;p14"/>
          <p:cNvSpPr txBox="1">
            <a:spLocks noGrp="1"/>
          </p:cNvSpPr>
          <p:nvPr>
            <p:ph type="body" idx="1"/>
          </p:nvPr>
        </p:nvSpPr>
        <p:spPr>
          <a:xfrm>
            <a:off x="833038" y="1359444"/>
            <a:ext cx="10515600" cy="4626000"/>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dk1"/>
              </a:buClr>
              <a:buSzPts val="2800"/>
              <a:buChar char="•"/>
            </a:pPr>
            <a:r>
              <a:rPr lang="es-ES"/>
              <a:t>El alcohol pasa de la sangre de la madre al bebé a través del cordón umbilical. Beber alcohol durante el embarazo puede causar aborto espontáneo, muerte fetal y una variedad de discapacidades en el niño. Por ejemplo:</a:t>
            </a:r>
            <a:br>
              <a:rPr lang="es-ES"/>
            </a:br>
            <a:r>
              <a:rPr lang="es-ES"/>
              <a:t>-Dificultad para prestar atención, aprender y memorizar</a:t>
            </a:r>
            <a:br>
              <a:rPr lang="es-ES"/>
            </a:br>
            <a:r>
              <a:rPr lang="es-ES"/>
              <a:t>-Hiperactividad</a:t>
            </a:r>
            <a:br>
              <a:rPr lang="es-ES"/>
            </a:br>
            <a:r>
              <a:rPr lang="es-ES"/>
              <a:t>-Retrasos en el habla y el lenguaje</a:t>
            </a:r>
            <a:br>
              <a:rPr lang="es-ES"/>
            </a:br>
            <a:r>
              <a:rPr lang="es-ES"/>
              <a:t>-Bajo coeficiente intelectual</a:t>
            </a:r>
            <a:br>
              <a:rPr lang="es-ES"/>
            </a:br>
            <a:r>
              <a:rPr lang="es-ES"/>
              <a:t>-Disminuir la capacidad de razonamiento</a:t>
            </a:r>
            <a:endParaRPr/>
          </a:p>
          <a:p>
            <a:pPr marL="228600" lvl="0" indent="-228600" algn="l" rtl="0">
              <a:lnSpc>
                <a:spcPct val="90000"/>
              </a:lnSpc>
              <a:spcBef>
                <a:spcPts val="1000"/>
              </a:spcBef>
              <a:spcAft>
                <a:spcPts val="0"/>
              </a:spcAft>
              <a:buClr>
                <a:schemeClr val="dk1"/>
              </a:buClr>
              <a:buSzPts val="2800"/>
              <a:buChar char="•"/>
            </a:pPr>
            <a:r>
              <a:rPr lang="es-ES"/>
              <a:t>También pueden desarrollar problemas con sus órganos, como el corazón y los riñones.</a:t>
            </a:r>
            <a:endParaRPr/>
          </a:p>
          <a:p>
            <a:pPr marL="228600" lvl="0" indent="-228600" algn="l" rtl="0">
              <a:lnSpc>
                <a:spcPct val="90000"/>
              </a:lnSpc>
              <a:spcBef>
                <a:spcPts val="1000"/>
              </a:spcBef>
              <a:spcAft>
                <a:spcPts val="0"/>
              </a:spcAft>
              <a:buClr>
                <a:srgbClr val="666666"/>
              </a:buClr>
              <a:buSzPts val="2800"/>
              <a:buChar char="•"/>
            </a:pPr>
            <a:r>
              <a:rPr lang="es-ES" b="1" u="sng">
                <a:solidFill>
                  <a:srgbClr val="666666"/>
                </a:solidFill>
              </a:rPr>
              <a:t>Cualquier cantidad y tipo de alcohol durante el embarazo es dañosa</a:t>
            </a:r>
            <a:endParaRPr b="1" u="sng">
              <a:solidFill>
                <a:srgbClr val="666666"/>
              </a:solidFill>
              <a:latin typeface="Source Sans Pro"/>
              <a:ea typeface="Source Sans Pro"/>
              <a:cs typeface="Source Sans Pro"/>
              <a:sym typeface="Source Sans Pro"/>
            </a:endParaRPr>
          </a:p>
        </p:txBody>
      </p:sp>
      <p:sp>
        <p:nvSpPr>
          <p:cNvPr id="249" name="Google Shape;249;p14"/>
          <p:cNvSpPr/>
          <p:nvPr/>
        </p:nvSpPr>
        <p:spPr>
          <a:xfrm>
            <a:off x="838200" y="1153745"/>
            <a:ext cx="6983437" cy="133794"/>
          </a:xfrm>
          <a:prstGeom prst="rect">
            <a:avLst/>
          </a:prstGeom>
          <a:solidFill>
            <a:srgbClr val="E74668"/>
          </a:solidFill>
          <a:ln w="12700" cap="flat" cmpd="sng">
            <a:solidFill>
              <a:srgbClr val="E7466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96" name="Google Shape;96;p2"/>
          <p:cNvPicPr preferRelativeResize="0"/>
          <p:nvPr/>
        </p:nvPicPr>
        <p:blipFill rotWithShape="1">
          <a:blip r:embed="rId3" cstate="screen">
            <a:alphaModFix/>
            <a:extLst>
              <a:ext uri="{28A0092B-C50C-407E-A947-70E740481C1C}">
                <a14:useLocalDpi xmlns:a14="http://schemas.microsoft.com/office/drawing/2010/main"/>
              </a:ext>
            </a:extLst>
          </a:blip>
          <a:srcRect l="29508" t="22737" r="29634" b="13695"/>
          <a:stretch/>
        </p:blipFill>
        <p:spPr>
          <a:xfrm>
            <a:off x="-263471" y="-402956"/>
            <a:ext cx="12708610" cy="7485682"/>
          </a:xfrm>
          <a:prstGeom prst="rect">
            <a:avLst/>
          </a:prstGeom>
          <a:noFill/>
          <a:ln>
            <a:noFill/>
          </a:ln>
        </p:spPr>
      </p:pic>
      <p:pic>
        <p:nvPicPr>
          <p:cNvPr id="97" name="Google Shape;97;p2"/>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flipH="1">
            <a:off x="-861390" y="5185625"/>
            <a:ext cx="9117495" cy="2527132"/>
          </a:xfrm>
          <a:prstGeom prst="rect">
            <a:avLst/>
          </a:prstGeom>
          <a:noFill/>
          <a:ln>
            <a:noFill/>
          </a:ln>
        </p:spPr>
      </p:pic>
      <p:sp>
        <p:nvSpPr>
          <p:cNvPr id="98" name="Google Shape;98;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Source Sans Pro"/>
              <a:buNone/>
            </a:pPr>
            <a:r>
              <a:rPr lang="es-ES" b="1" dirty="0">
                <a:latin typeface="Source Sans Pro"/>
                <a:ea typeface="Source Sans Pro"/>
                <a:cs typeface="Source Sans Pro"/>
                <a:sym typeface="Source Sans Pro"/>
              </a:rPr>
              <a:t>Consumos problemáticos</a:t>
            </a:r>
            <a:endParaRPr dirty="0"/>
          </a:p>
        </p:txBody>
      </p:sp>
      <p:sp>
        <p:nvSpPr>
          <p:cNvPr id="99" name="Google Shape;99;p2"/>
          <p:cNvSpPr txBox="1">
            <a:spLocks noGrp="1"/>
          </p:cNvSpPr>
          <p:nvPr>
            <p:ph type="body" idx="1"/>
          </p:nvPr>
        </p:nvSpPr>
        <p:spPr>
          <a:xfrm>
            <a:off x="909918" y="2013884"/>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s-ES" dirty="0">
                <a:latin typeface="Source Sans Pro"/>
                <a:ea typeface="Source Sans Pro"/>
                <a:cs typeface="Source Sans Pro"/>
                <a:sym typeface="Source Sans Pro"/>
              </a:rPr>
              <a:t>Se entiende por consumos problemáticos a aquellos consumos que afectan negativamente la salud física o psíquica del sujeto. </a:t>
            </a:r>
            <a:endParaRPr dirty="0"/>
          </a:p>
          <a:p>
            <a:pPr marL="0" lvl="0" indent="0" algn="l" rtl="0">
              <a:lnSpc>
                <a:spcPct val="90000"/>
              </a:lnSpc>
              <a:spcBef>
                <a:spcPts val="1000"/>
              </a:spcBef>
              <a:spcAft>
                <a:spcPts val="0"/>
              </a:spcAft>
              <a:buClr>
                <a:schemeClr val="dk1"/>
              </a:buClr>
              <a:buSzPts val="2800"/>
              <a:buNone/>
            </a:pPr>
            <a:endParaRPr dirty="0">
              <a:latin typeface="Source Sans Pro"/>
              <a:ea typeface="Source Sans Pro"/>
              <a:cs typeface="Source Sans Pro"/>
              <a:sym typeface="Source Sans Pro"/>
            </a:endParaRPr>
          </a:p>
          <a:p>
            <a:pPr marL="228600" lvl="0" indent="-228600" algn="l" rtl="0">
              <a:lnSpc>
                <a:spcPct val="90000"/>
              </a:lnSpc>
              <a:spcBef>
                <a:spcPts val="1000"/>
              </a:spcBef>
              <a:spcAft>
                <a:spcPts val="0"/>
              </a:spcAft>
              <a:buClr>
                <a:schemeClr val="dk1"/>
              </a:buClr>
              <a:buSzPts val="2800"/>
              <a:buChar char="•"/>
            </a:pPr>
            <a:r>
              <a:rPr lang="es-ES" dirty="0">
                <a:latin typeface="Source Sans Pro"/>
                <a:ea typeface="Source Sans Pro"/>
                <a:cs typeface="Source Sans Pro"/>
                <a:sym typeface="Source Sans Pro"/>
              </a:rPr>
              <a:t>Los consumos problemáticos pueden manifestarse tanto en abuso al alcohol, tabaco y drogas psicotrópicas, como en conductas compulsivas de los sujetos hacia el juego, las nuevas tecnologías, la alimentación, las compras o diferentes formas de consumo.</a:t>
            </a:r>
            <a:endParaRPr dirty="0">
              <a:latin typeface="Source Sans Pro"/>
              <a:ea typeface="Source Sans Pro"/>
              <a:cs typeface="Source Sans Pro"/>
              <a:sym typeface="Source Sans Pro"/>
            </a:endParaRPr>
          </a:p>
        </p:txBody>
      </p:sp>
      <p:sp>
        <p:nvSpPr>
          <p:cNvPr id="100" name="Google Shape;100;p2"/>
          <p:cNvSpPr/>
          <p:nvPr/>
        </p:nvSpPr>
        <p:spPr>
          <a:xfrm>
            <a:off x="838200" y="1623791"/>
            <a:ext cx="6983437" cy="133794"/>
          </a:xfrm>
          <a:prstGeom prst="rect">
            <a:avLst/>
          </a:prstGeom>
          <a:solidFill>
            <a:srgbClr val="E74668"/>
          </a:solidFill>
          <a:ln w="12700" cap="flat" cmpd="sng">
            <a:solidFill>
              <a:srgbClr val="E7466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105" name="Google Shape;105;p3"/>
          <p:cNvPicPr preferRelativeResize="0"/>
          <p:nvPr/>
        </p:nvPicPr>
        <p:blipFill rotWithShape="1">
          <a:blip r:embed="rId3" cstate="screen">
            <a:alphaModFix/>
            <a:extLst>
              <a:ext uri="{28A0092B-C50C-407E-A947-70E740481C1C}">
                <a14:useLocalDpi xmlns:a14="http://schemas.microsoft.com/office/drawing/2010/main"/>
              </a:ext>
            </a:extLst>
          </a:blip>
          <a:srcRect l="29508" t="22737" r="29634" b="13695"/>
          <a:stretch/>
        </p:blipFill>
        <p:spPr>
          <a:xfrm>
            <a:off x="-258305" y="-395381"/>
            <a:ext cx="12708610" cy="7485682"/>
          </a:xfrm>
          <a:prstGeom prst="rect">
            <a:avLst/>
          </a:prstGeom>
          <a:noFill/>
          <a:ln>
            <a:noFill/>
          </a:ln>
        </p:spPr>
      </p:pic>
      <p:pic>
        <p:nvPicPr>
          <p:cNvPr id="106" name="Google Shape;106;p3"/>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flipH="1">
            <a:off x="-986896" y="5185222"/>
            <a:ext cx="9117495" cy="2527132"/>
          </a:xfrm>
          <a:prstGeom prst="rect">
            <a:avLst/>
          </a:prstGeom>
          <a:noFill/>
          <a:ln>
            <a:noFill/>
          </a:ln>
        </p:spPr>
      </p:pic>
      <p:sp>
        <p:nvSpPr>
          <p:cNvPr id="107" name="Google Shape;107;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Source Sans Pro"/>
              <a:buNone/>
            </a:pPr>
            <a:r>
              <a:rPr lang="es-ES" b="1">
                <a:latin typeface="Source Sans Pro"/>
                <a:ea typeface="Source Sans Pro"/>
                <a:cs typeface="Source Sans Pro"/>
                <a:sym typeface="Source Sans Pro"/>
              </a:rPr>
              <a:t/>
            </a:r>
            <a:br>
              <a:rPr lang="es-ES" b="1">
                <a:latin typeface="Source Sans Pro"/>
                <a:ea typeface="Source Sans Pro"/>
                <a:cs typeface="Source Sans Pro"/>
                <a:sym typeface="Source Sans Pro"/>
              </a:rPr>
            </a:br>
            <a:endParaRPr b="1">
              <a:latin typeface="Source Sans Pro"/>
              <a:ea typeface="Source Sans Pro"/>
              <a:cs typeface="Source Sans Pro"/>
              <a:sym typeface="Source Sans Pro"/>
            </a:endParaRPr>
          </a:p>
        </p:txBody>
      </p:sp>
      <p:sp>
        <p:nvSpPr>
          <p:cNvPr id="108" name="Google Shape;108;p3"/>
          <p:cNvSpPr/>
          <p:nvPr/>
        </p:nvSpPr>
        <p:spPr>
          <a:xfrm>
            <a:off x="838200" y="1375903"/>
            <a:ext cx="6983437" cy="133794"/>
          </a:xfrm>
          <a:prstGeom prst="rect">
            <a:avLst/>
          </a:prstGeom>
          <a:solidFill>
            <a:srgbClr val="E74668"/>
          </a:solidFill>
          <a:ln w="12700" cap="flat" cmpd="sng">
            <a:solidFill>
              <a:srgbClr val="E7466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09" name="Google Shape;109;p3"/>
          <p:cNvPicPr preferRelativeResize="0">
            <a:picLocks noGrp="1"/>
          </p:cNvPicPr>
          <p:nvPr>
            <p:ph type="body" idx="1"/>
          </p:nvPr>
        </p:nvPicPr>
        <p:blipFill rotWithShape="1">
          <a:blip r:embed="rId5" cstate="screen">
            <a:alphaModFix/>
            <a:extLst>
              <a:ext uri="{28A0092B-C50C-407E-A947-70E740481C1C}">
                <a14:useLocalDpi xmlns:a14="http://schemas.microsoft.com/office/drawing/2010/main"/>
              </a:ext>
            </a:extLst>
          </a:blip>
          <a:srcRect/>
          <a:stretch/>
        </p:blipFill>
        <p:spPr>
          <a:xfrm>
            <a:off x="2350797" y="1874877"/>
            <a:ext cx="7106967" cy="3939972"/>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110" name="Google Shape;110;p3"/>
          <p:cNvSpPr txBox="1"/>
          <p:nvPr/>
        </p:nvSpPr>
        <p:spPr>
          <a:xfrm>
            <a:off x="748553" y="340070"/>
            <a:ext cx="105156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4400"/>
              <a:buFont typeface="Source Sans Pro"/>
              <a:buNone/>
            </a:pPr>
            <a:r>
              <a:rPr lang="es-ES" sz="4400" b="1" i="0" u="none" strike="noStrike" cap="none">
                <a:solidFill>
                  <a:schemeClr val="dk1"/>
                </a:solidFill>
                <a:latin typeface="Source Sans Pro"/>
                <a:ea typeface="Source Sans Pro"/>
                <a:cs typeface="Source Sans Pro"/>
                <a:sym typeface="Source Sans Pro"/>
              </a:rPr>
              <a:t>Tipos de consumo</a:t>
            </a:r>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105" name="Google Shape;105;p3"/>
          <p:cNvPicPr preferRelativeResize="0"/>
          <p:nvPr/>
        </p:nvPicPr>
        <p:blipFill rotWithShape="1">
          <a:blip r:embed="rId3" cstate="screen">
            <a:alphaModFix/>
            <a:extLst>
              <a:ext uri="{28A0092B-C50C-407E-A947-70E740481C1C}">
                <a14:useLocalDpi xmlns:a14="http://schemas.microsoft.com/office/drawing/2010/main"/>
              </a:ext>
            </a:extLst>
          </a:blip>
          <a:srcRect l="29508" t="22737" r="29634" b="13695"/>
          <a:stretch/>
        </p:blipFill>
        <p:spPr>
          <a:xfrm>
            <a:off x="-258305" y="-395381"/>
            <a:ext cx="12708610" cy="7485682"/>
          </a:xfrm>
          <a:prstGeom prst="rect">
            <a:avLst/>
          </a:prstGeom>
          <a:noFill/>
          <a:ln>
            <a:noFill/>
          </a:ln>
        </p:spPr>
      </p:pic>
      <p:pic>
        <p:nvPicPr>
          <p:cNvPr id="106" name="Google Shape;106;p3"/>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flipH="1">
            <a:off x="-986896" y="5185222"/>
            <a:ext cx="9117495" cy="2527132"/>
          </a:xfrm>
          <a:prstGeom prst="rect">
            <a:avLst/>
          </a:prstGeom>
          <a:noFill/>
          <a:ln>
            <a:noFill/>
          </a:ln>
        </p:spPr>
      </p:pic>
      <p:sp>
        <p:nvSpPr>
          <p:cNvPr id="107" name="Google Shape;107;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Source Sans Pro"/>
              <a:buNone/>
            </a:pPr>
            <a:r>
              <a:rPr lang="es-ES" b="1">
                <a:latin typeface="Source Sans Pro"/>
                <a:ea typeface="Source Sans Pro"/>
                <a:cs typeface="Source Sans Pro"/>
                <a:sym typeface="Source Sans Pro"/>
              </a:rPr>
              <a:t/>
            </a:r>
            <a:br>
              <a:rPr lang="es-ES" b="1">
                <a:latin typeface="Source Sans Pro"/>
                <a:ea typeface="Source Sans Pro"/>
                <a:cs typeface="Source Sans Pro"/>
                <a:sym typeface="Source Sans Pro"/>
              </a:rPr>
            </a:br>
            <a:endParaRPr b="1">
              <a:latin typeface="Source Sans Pro"/>
              <a:ea typeface="Source Sans Pro"/>
              <a:cs typeface="Source Sans Pro"/>
              <a:sym typeface="Source Sans Pro"/>
            </a:endParaRPr>
          </a:p>
        </p:txBody>
      </p:sp>
      <p:sp>
        <p:nvSpPr>
          <p:cNvPr id="108" name="Google Shape;108;p3"/>
          <p:cNvSpPr/>
          <p:nvPr/>
        </p:nvSpPr>
        <p:spPr>
          <a:xfrm>
            <a:off x="838200" y="1375903"/>
            <a:ext cx="6983437" cy="133794"/>
          </a:xfrm>
          <a:prstGeom prst="rect">
            <a:avLst/>
          </a:prstGeom>
          <a:solidFill>
            <a:srgbClr val="E74668"/>
          </a:solidFill>
          <a:ln w="12700" cap="flat" cmpd="sng">
            <a:solidFill>
              <a:srgbClr val="E7466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0" name="Google Shape;110;p3"/>
          <p:cNvSpPr txBox="1"/>
          <p:nvPr/>
        </p:nvSpPr>
        <p:spPr>
          <a:xfrm>
            <a:off x="838200" y="249505"/>
            <a:ext cx="105156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4400"/>
              <a:buFont typeface="Source Sans Pro"/>
              <a:buNone/>
            </a:pPr>
            <a:r>
              <a:rPr lang="es-ES" sz="4400" b="1" dirty="0">
                <a:solidFill>
                  <a:schemeClr val="dk1"/>
                </a:solidFill>
                <a:latin typeface="Source Sans Pro"/>
                <a:ea typeface="Source Sans Pro"/>
                <a:sym typeface="Source Sans Pro"/>
              </a:rPr>
              <a:t>FACTORES INTERVINIENTES</a:t>
            </a:r>
            <a:endParaRPr dirty="0"/>
          </a:p>
        </p:txBody>
      </p:sp>
      <p:pic>
        <p:nvPicPr>
          <p:cNvPr id="2" name="Imagen 1">
            <a:extLst>
              <a:ext uri="{FF2B5EF4-FFF2-40B4-BE49-F238E27FC236}">
                <a16:creationId xmlns:a16="http://schemas.microsoft.com/office/drawing/2014/main" xmlns="" id="{D19EE78B-6F49-F3FC-5F46-57503C03224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09195" y="1690688"/>
            <a:ext cx="8389360" cy="4503506"/>
          </a:xfrm>
          <a:prstGeom prst="rect">
            <a:avLst/>
          </a:prstGeom>
        </p:spPr>
      </p:pic>
    </p:spTree>
    <p:extLst>
      <p:ext uri="{BB962C8B-B14F-4D97-AF65-F5344CB8AC3E}">
        <p14:creationId xmlns:p14="http://schemas.microsoft.com/office/powerpoint/2010/main" val="38981670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Google Shape;115;p4"/>
          <p:cNvPicPr preferRelativeResize="0"/>
          <p:nvPr/>
        </p:nvPicPr>
        <p:blipFill rotWithShape="1">
          <a:blip r:embed="rId3" cstate="screen">
            <a:alphaModFix/>
            <a:extLst>
              <a:ext uri="{28A0092B-C50C-407E-A947-70E740481C1C}">
                <a14:useLocalDpi xmlns:a14="http://schemas.microsoft.com/office/drawing/2010/main"/>
              </a:ext>
            </a:extLst>
          </a:blip>
          <a:srcRect l="29508" t="22737" r="29634" b="13695"/>
          <a:stretch/>
        </p:blipFill>
        <p:spPr>
          <a:xfrm>
            <a:off x="-263471" y="-402956"/>
            <a:ext cx="12708610" cy="7485682"/>
          </a:xfrm>
          <a:prstGeom prst="rect">
            <a:avLst/>
          </a:prstGeom>
          <a:noFill/>
          <a:ln>
            <a:noFill/>
          </a:ln>
        </p:spPr>
      </p:pic>
      <p:pic>
        <p:nvPicPr>
          <p:cNvPr id="116" name="Google Shape;116;p4"/>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flipH="1">
            <a:off x="-861390" y="5185625"/>
            <a:ext cx="9117495" cy="2527132"/>
          </a:xfrm>
          <a:prstGeom prst="rect">
            <a:avLst/>
          </a:prstGeom>
          <a:noFill/>
          <a:ln>
            <a:noFill/>
          </a:ln>
        </p:spPr>
      </p:pic>
      <p:sp>
        <p:nvSpPr>
          <p:cNvPr id="117" name="Google Shape;117;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Source Sans Pro"/>
              <a:buNone/>
            </a:pPr>
            <a:r>
              <a:rPr lang="es-ES" b="1">
                <a:latin typeface="Source Sans Pro"/>
                <a:ea typeface="Source Sans Pro"/>
                <a:cs typeface="Source Sans Pro"/>
                <a:sym typeface="Source Sans Pro"/>
              </a:rPr>
              <a:t>¿QUÉ ES UNA ADICCIÓN?</a:t>
            </a:r>
            <a:endParaRPr/>
          </a:p>
        </p:txBody>
      </p:sp>
      <p:sp>
        <p:nvSpPr>
          <p:cNvPr id="118" name="Google Shape;118;p4"/>
          <p:cNvSpPr txBox="1">
            <a:spLocks noGrp="1"/>
          </p:cNvSpPr>
          <p:nvPr>
            <p:ph type="body" idx="1"/>
          </p:nvPr>
        </p:nvSpPr>
        <p:spPr>
          <a:xfrm>
            <a:off x="838200" y="1825625"/>
            <a:ext cx="8167255" cy="125932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1800"/>
              <a:buChar char="•"/>
            </a:pPr>
            <a:r>
              <a:rPr lang="es-ES" sz="1800"/>
              <a:t>Según la Organización Mundial de la Salud (OMS) es una enfermedad que crea una dependencia o necesidad hacia una sustancia o actividad. Se caracteriza por un conjunto de signos y síntomas, en los que se involucran factores biológicos, genéticos, psicológicos y sociales.</a:t>
            </a:r>
            <a:endParaRPr/>
          </a:p>
        </p:txBody>
      </p:sp>
      <p:sp>
        <p:nvSpPr>
          <p:cNvPr id="119" name="Google Shape;119;p4"/>
          <p:cNvSpPr/>
          <p:nvPr/>
        </p:nvSpPr>
        <p:spPr>
          <a:xfrm>
            <a:off x="838200" y="1364566"/>
            <a:ext cx="6983437" cy="133794"/>
          </a:xfrm>
          <a:prstGeom prst="rect">
            <a:avLst/>
          </a:prstGeom>
          <a:solidFill>
            <a:srgbClr val="E74668"/>
          </a:solidFill>
          <a:ln w="12700" cap="flat" cmpd="sng">
            <a:solidFill>
              <a:srgbClr val="E7466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nvGrpSpPr>
          <p:cNvPr id="120" name="Google Shape;120;p4"/>
          <p:cNvGrpSpPr/>
          <p:nvPr/>
        </p:nvGrpSpPr>
        <p:grpSpPr>
          <a:xfrm>
            <a:off x="1537447" y="2816714"/>
            <a:ext cx="7380641" cy="3585860"/>
            <a:chOff x="0" y="177306"/>
            <a:chExt cx="7380641" cy="3585860"/>
          </a:xfrm>
        </p:grpSpPr>
        <p:sp>
          <p:nvSpPr>
            <p:cNvPr id="121" name="Google Shape;121;p4"/>
            <p:cNvSpPr/>
            <p:nvPr/>
          </p:nvSpPr>
          <p:spPr>
            <a:xfrm>
              <a:off x="0" y="177306"/>
              <a:ext cx="7380641" cy="1074902"/>
            </a:xfrm>
            <a:prstGeom prst="rightArrow">
              <a:avLst>
                <a:gd name="adj1" fmla="val 50000"/>
                <a:gd name="adj2" fmla="val 50000"/>
              </a:avLst>
            </a:prstGeom>
            <a:solidFill>
              <a:srgbClr val="54813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4"/>
            <p:cNvSpPr txBox="1"/>
            <p:nvPr/>
          </p:nvSpPr>
          <p:spPr>
            <a:xfrm>
              <a:off x="0" y="446032"/>
              <a:ext cx="7111916" cy="537451"/>
            </a:xfrm>
            <a:prstGeom prst="rect">
              <a:avLst/>
            </a:prstGeom>
            <a:noFill/>
            <a:ln>
              <a:noFill/>
            </a:ln>
          </p:spPr>
          <p:txBody>
            <a:bodyPr spcFirstLastPara="1" wrap="square" lIns="76200" tIns="76200" rIns="254000" bIns="170625" anchor="ctr" anchorCtr="0">
              <a:noAutofit/>
            </a:bodyPr>
            <a:lstStyle/>
            <a:p>
              <a:pPr marL="0" marR="0" lvl="0" indent="0" algn="l" rtl="0">
                <a:lnSpc>
                  <a:spcPct val="90000"/>
                </a:lnSpc>
                <a:spcBef>
                  <a:spcPts val="0"/>
                </a:spcBef>
                <a:spcAft>
                  <a:spcPts val="0"/>
                </a:spcAft>
                <a:buClr>
                  <a:schemeClr val="lt1"/>
                </a:buClr>
                <a:buSzPts val="2000"/>
                <a:buFont typeface="Calibri"/>
                <a:buNone/>
              </a:pPr>
              <a:r>
                <a:rPr lang="es-ES" sz="2000" b="0" i="0" u="none" strike="noStrike" cap="none">
                  <a:solidFill>
                    <a:schemeClr val="lt1"/>
                  </a:solidFill>
                  <a:latin typeface="Calibri"/>
                  <a:ea typeface="Calibri"/>
                  <a:cs typeface="Calibri"/>
                  <a:sym typeface="Calibri"/>
                </a:rPr>
                <a:t>Social</a:t>
              </a:r>
              <a:endParaRPr/>
            </a:p>
          </p:txBody>
        </p:sp>
        <p:sp>
          <p:nvSpPr>
            <p:cNvPr id="123" name="Google Shape;123;p4"/>
            <p:cNvSpPr/>
            <p:nvPr/>
          </p:nvSpPr>
          <p:spPr>
            <a:xfrm>
              <a:off x="0" y="1006211"/>
              <a:ext cx="2273237" cy="2070658"/>
            </a:xfrm>
            <a:prstGeom prst="rect">
              <a:avLst/>
            </a:prstGeom>
            <a:solidFill>
              <a:schemeClr val="lt1"/>
            </a:solidFill>
            <a:ln w="12700" cap="flat" cmpd="sng">
              <a:solidFill>
                <a:srgbClr val="599BD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4"/>
            <p:cNvSpPr txBox="1"/>
            <p:nvPr/>
          </p:nvSpPr>
          <p:spPr>
            <a:xfrm>
              <a:off x="0" y="1006211"/>
              <a:ext cx="2273237" cy="2070658"/>
            </a:xfrm>
            <a:prstGeom prst="rect">
              <a:avLst/>
            </a:prstGeom>
            <a:noFill/>
            <a:ln>
              <a:noFill/>
            </a:ln>
          </p:spPr>
          <p:txBody>
            <a:bodyPr spcFirstLastPara="1" wrap="square" lIns="76200" tIns="76200" rIns="76200" bIns="76200" anchor="t" anchorCtr="0">
              <a:noAutofit/>
            </a:bodyPr>
            <a:lstStyle/>
            <a:p>
              <a:pPr marL="0" marR="0" lvl="0" indent="0" algn="l" rtl="0">
                <a:lnSpc>
                  <a:spcPct val="90000"/>
                </a:lnSpc>
                <a:spcBef>
                  <a:spcPts val="0"/>
                </a:spcBef>
                <a:spcAft>
                  <a:spcPts val="0"/>
                </a:spcAft>
                <a:buClr>
                  <a:schemeClr val="dk1"/>
                </a:buClr>
                <a:buSzPts val="2000"/>
                <a:buFont typeface="Calibri"/>
                <a:buNone/>
              </a:pPr>
              <a:r>
                <a:rPr lang="es-ES" sz="2000" b="0" i="0" u="none" strike="noStrike" cap="none">
                  <a:solidFill>
                    <a:schemeClr val="dk1"/>
                  </a:solidFill>
                  <a:latin typeface="Calibri"/>
                  <a:ea typeface="Calibri"/>
                  <a:cs typeface="Calibri"/>
                  <a:sym typeface="Calibri"/>
                </a:rPr>
                <a:t>USO</a:t>
              </a:r>
              <a:endParaRPr/>
            </a:p>
            <a:p>
              <a:pPr marL="0" marR="0" lvl="0" indent="0" algn="l" rtl="0">
                <a:lnSpc>
                  <a:spcPct val="90000"/>
                </a:lnSpc>
                <a:spcBef>
                  <a:spcPts val="700"/>
                </a:spcBef>
                <a:spcAft>
                  <a:spcPts val="0"/>
                </a:spcAft>
                <a:buClr>
                  <a:schemeClr val="dk1"/>
                </a:buClr>
                <a:buSzPts val="2000"/>
                <a:buFont typeface="Calibri"/>
                <a:buNone/>
              </a:pPr>
              <a:r>
                <a:rPr lang="es-ES" sz="2000" b="0" i="0" u="none" strike="noStrike" cap="none">
                  <a:solidFill>
                    <a:schemeClr val="dk1"/>
                  </a:solidFill>
                  <a:latin typeface="Calibri"/>
                  <a:ea typeface="Calibri"/>
                  <a:cs typeface="Calibri"/>
                  <a:sym typeface="Calibri"/>
                </a:rPr>
                <a:t>---------------------------</a:t>
              </a:r>
              <a:endParaRPr/>
            </a:p>
            <a:p>
              <a:pPr marL="0" marR="0" lvl="0" indent="0" algn="l" rtl="0">
                <a:lnSpc>
                  <a:spcPct val="90000"/>
                </a:lnSpc>
                <a:spcBef>
                  <a:spcPts val="700"/>
                </a:spcBef>
                <a:spcAft>
                  <a:spcPts val="0"/>
                </a:spcAft>
                <a:buClr>
                  <a:schemeClr val="dk1"/>
                </a:buClr>
                <a:buSzPts val="2000"/>
                <a:buFont typeface="Calibri"/>
                <a:buNone/>
              </a:pPr>
              <a:r>
                <a:rPr lang="es-ES" sz="2000" b="0" i="0" u="none" strike="noStrike" cap="none">
                  <a:solidFill>
                    <a:schemeClr val="dk1"/>
                  </a:solidFill>
                  <a:latin typeface="Calibri"/>
                  <a:ea typeface="Calibri"/>
                  <a:cs typeface="Calibri"/>
                  <a:sym typeface="Calibri"/>
                </a:rPr>
                <a:t>Recreativo</a:t>
              </a:r>
              <a:endParaRPr/>
            </a:p>
          </p:txBody>
        </p:sp>
        <p:sp>
          <p:nvSpPr>
            <p:cNvPr id="125" name="Google Shape;125;p4"/>
            <p:cNvSpPr/>
            <p:nvPr/>
          </p:nvSpPr>
          <p:spPr>
            <a:xfrm>
              <a:off x="2273237" y="535607"/>
              <a:ext cx="5107403" cy="1074902"/>
            </a:xfrm>
            <a:prstGeom prst="rightArrow">
              <a:avLst>
                <a:gd name="adj1" fmla="val 50000"/>
                <a:gd name="adj2" fmla="val 50000"/>
              </a:avLst>
            </a:prstGeom>
            <a:solidFill>
              <a:srgbClr val="A8D08C"/>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4"/>
            <p:cNvSpPr txBox="1"/>
            <p:nvPr/>
          </p:nvSpPr>
          <p:spPr>
            <a:xfrm>
              <a:off x="2273237" y="804333"/>
              <a:ext cx="4838678" cy="537451"/>
            </a:xfrm>
            <a:prstGeom prst="rect">
              <a:avLst/>
            </a:prstGeom>
            <a:noFill/>
            <a:ln>
              <a:noFill/>
            </a:ln>
          </p:spPr>
          <p:txBody>
            <a:bodyPr spcFirstLastPara="1" wrap="square" lIns="76200" tIns="76200" rIns="254000" bIns="170625" anchor="ctr" anchorCtr="0">
              <a:noAutofit/>
            </a:bodyPr>
            <a:lstStyle/>
            <a:p>
              <a:pPr marL="0" marR="0" lvl="0" indent="0" algn="l" rtl="0">
                <a:lnSpc>
                  <a:spcPct val="90000"/>
                </a:lnSpc>
                <a:spcBef>
                  <a:spcPts val="0"/>
                </a:spcBef>
                <a:spcAft>
                  <a:spcPts val="0"/>
                </a:spcAft>
                <a:buClr>
                  <a:schemeClr val="lt1"/>
                </a:buClr>
                <a:buSzPts val="2000"/>
                <a:buFont typeface="Calibri"/>
                <a:buNone/>
              </a:pPr>
              <a:r>
                <a:rPr lang="es-ES" sz="2000" b="0" i="0" u="none" strike="noStrike" cap="none">
                  <a:solidFill>
                    <a:schemeClr val="lt1"/>
                  </a:solidFill>
                  <a:latin typeface="Calibri"/>
                  <a:ea typeface="Calibri"/>
                  <a:cs typeface="Calibri"/>
                  <a:sym typeface="Calibri"/>
                </a:rPr>
                <a:t>Psicológico</a:t>
              </a:r>
              <a:endParaRPr/>
            </a:p>
          </p:txBody>
        </p:sp>
        <p:sp>
          <p:nvSpPr>
            <p:cNvPr id="127" name="Google Shape;127;p4"/>
            <p:cNvSpPr/>
            <p:nvPr/>
          </p:nvSpPr>
          <p:spPr>
            <a:xfrm>
              <a:off x="2273237" y="1364512"/>
              <a:ext cx="2273237" cy="2070658"/>
            </a:xfrm>
            <a:prstGeom prst="rect">
              <a:avLst/>
            </a:prstGeom>
            <a:solidFill>
              <a:schemeClr val="lt1"/>
            </a:solidFill>
            <a:ln w="12700" cap="flat" cmpd="sng">
              <a:solidFill>
                <a:srgbClr val="599BD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4"/>
            <p:cNvSpPr txBox="1"/>
            <p:nvPr/>
          </p:nvSpPr>
          <p:spPr>
            <a:xfrm>
              <a:off x="2273237" y="1364512"/>
              <a:ext cx="2273237" cy="2070658"/>
            </a:xfrm>
            <a:prstGeom prst="rect">
              <a:avLst/>
            </a:prstGeom>
            <a:noFill/>
            <a:ln>
              <a:noFill/>
            </a:ln>
          </p:spPr>
          <p:txBody>
            <a:bodyPr spcFirstLastPara="1" wrap="square" lIns="76200" tIns="76200" rIns="76200" bIns="76200" anchor="t" anchorCtr="0">
              <a:noAutofit/>
            </a:bodyPr>
            <a:lstStyle/>
            <a:p>
              <a:pPr marL="0" marR="0" lvl="0" indent="0" algn="l" rtl="0">
                <a:lnSpc>
                  <a:spcPct val="90000"/>
                </a:lnSpc>
                <a:spcBef>
                  <a:spcPts val="0"/>
                </a:spcBef>
                <a:spcAft>
                  <a:spcPts val="0"/>
                </a:spcAft>
                <a:buClr>
                  <a:schemeClr val="dk1"/>
                </a:buClr>
                <a:buSzPts val="2000"/>
                <a:buFont typeface="Calibri"/>
                <a:buNone/>
              </a:pPr>
              <a:r>
                <a:rPr lang="es-ES" sz="2000" b="0" i="0" u="none" strike="noStrike" cap="none">
                  <a:solidFill>
                    <a:schemeClr val="dk1"/>
                  </a:solidFill>
                  <a:latin typeface="Calibri"/>
                  <a:ea typeface="Calibri"/>
                  <a:cs typeface="Calibri"/>
                  <a:sym typeface="Calibri"/>
                </a:rPr>
                <a:t>ABUSO</a:t>
              </a:r>
              <a:endParaRPr/>
            </a:p>
            <a:p>
              <a:pPr marL="0" marR="0" lvl="0" indent="0" algn="l" rtl="0">
                <a:lnSpc>
                  <a:spcPct val="90000"/>
                </a:lnSpc>
                <a:spcBef>
                  <a:spcPts val="700"/>
                </a:spcBef>
                <a:spcAft>
                  <a:spcPts val="0"/>
                </a:spcAft>
                <a:buClr>
                  <a:schemeClr val="dk1"/>
                </a:buClr>
                <a:buSzPts val="2000"/>
                <a:buFont typeface="Calibri"/>
                <a:buNone/>
              </a:pPr>
              <a:r>
                <a:rPr lang="es-ES" sz="2000" b="0" i="0" u="none" strike="noStrike" cap="none">
                  <a:solidFill>
                    <a:schemeClr val="dk1"/>
                  </a:solidFill>
                  <a:latin typeface="Calibri"/>
                  <a:ea typeface="Calibri"/>
                  <a:cs typeface="Calibri"/>
                  <a:sym typeface="Calibri"/>
                </a:rPr>
                <a:t>---------------------------</a:t>
              </a:r>
              <a:endParaRPr/>
            </a:p>
            <a:p>
              <a:pPr marL="0" marR="0" lvl="0" indent="0" algn="l" rtl="0">
                <a:lnSpc>
                  <a:spcPct val="90000"/>
                </a:lnSpc>
                <a:spcBef>
                  <a:spcPts val="700"/>
                </a:spcBef>
                <a:spcAft>
                  <a:spcPts val="0"/>
                </a:spcAft>
                <a:buClr>
                  <a:schemeClr val="dk1"/>
                </a:buClr>
                <a:buSzPts val="2000"/>
                <a:buFont typeface="Calibri"/>
                <a:buNone/>
              </a:pPr>
              <a:r>
                <a:rPr lang="es-ES" sz="2000" b="0" i="0" u="none" strike="noStrike" cap="none">
                  <a:solidFill>
                    <a:schemeClr val="dk1"/>
                  </a:solidFill>
                  <a:latin typeface="Calibri"/>
                  <a:ea typeface="Calibri"/>
                  <a:cs typeface="Calibri"/>
                  <a:sym typeface="Calibri"/>
                </a:rPr>
                <a:t>Consumo Problemático</a:t>
              </a:r>
              <a:endParaRPr/>
            </a:p>
          </p:txBody>
        </p:sp>
        <p:sp>
          <p:nvSpPr>
            <p:cNvPr id="129" name="Google Shape;129;p4"/>
            <p:cNvSpPr/>
            <p:nvPr/>
          </p:nvSpPr>
          <p:spPr>
            <a:xfrm>
              <a:off x="4546474" y="893908"/>
              <a:ext cx="2834166" cy="1074902"/>
            </a:xfrm>
            <a:prstGeom prst="rightArrow">
              <a:avLst>
                <a:gd name="adj1" fmla="val 50000"/>
                <a:gd name="adj2" fmla="val 50000"/>
              </a:avLst>
            </a:prstGeom>
            <a:solidFill>
              <a:schemeClr val="accent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4"/>
            <p:cNvSpPr txBox="1"/>
            <p:nvPr/>
          </p:nvSpPr>
          <p:spPr>
            <a:xfrm>
              <a:off x="4546474" y="1162634"/>
              <a:ext cx="2565441" cy="537451"/>
            </a:xfrm>
            <a:prstGeom prst="rect">
              <a:avLst/>
            </a:prstGeom>
            <a:noFill/>
            <a:ln>
              <a:noFill/>
            </a:ln>
          </p:spPr>
          <p:txBody>
            <a:bodyPr spcFirstLastPara="1" wrap="square" lIns="76200" tIns="76200" rIns="254000" bIns="170625" anchor="ctr" anchorCtr="0">
              <a:noAutofit/>
            </a:bodyPr>
            <a:lstStyle/>
            <a:p>
              <a:pPr marL="0" marR="0" lvl="0" indent="0" algn="l" rtl="0">
                <a:lnSpc>
                  <a:spcPct val="90000"/>
                </a:lnSpc>
                <a:spcBef>
                  <a:spcPts val="0"/>
                </a:spcBef>
                <a:spcAft>
                  <a:spcPts val="0"/>
                </a:spcAft>
                <a:buClr>
                  <a:schemeClr val="lt1"/>
                </a:buClr>
                <a:buSzPts val="2000"/>
                <a:buFont typeface="Calibri"/>
                <a:buNone/>
              </a:pPr>
              <a:r>
                <a:rPr lang="es-ES" sz="2000" b="0" i="0" u="none" strike="noStrike" cap="none">
                  <a:solidFill>
                    <a:schemeClr val="lt1"/>
                  </a:solidFill>
                  <a:latin typeface="Calibri"/>
                  <a:ea typeface="Calibri"/>
                  <a:cs typeface="Calibri"/>
                  <a:sym typeface="Calibri"/>
                </a:rPr>
                <a:t>Biológico</a:t>
              </a:r>
              <a:endParaRPr/>
            </a:p>
          </p:txBody>
        </p:sp>
        <p:sp>
          <p:nvSpPr>
            <p:cNvPr id="131" name="Google Shape;131;p4"/>
            <p:cNvSpPr/>
            <p:nvPr/>
          </p:nvSpPr>
          <p:spPr>
            <a:xfrm>
              <a:off x="4546474" y="1722813"/>
              <a:ext cx="2273237" cy="2040353"/>
            </a:xfrm>
            <a:prstGeom prst="rect">
              <a:avLst/>
            </a:prstGeom>
            <a:solidFill>
              <a:schemeClr val="lt1"/>
            </a:solidFill>
            <a:ln w="12700" cap="flat" cmpd="sng">
              <a:solidFill>
                <a:srgbClr val="599BD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4"/>
            <p:cNvSpPr txBox="1"/>
            <p:nvPr/>
          </p:nvSpPr>
          <p:spPr>
            <a:xfrm>
              <a:off x="4546474" y="1722813"/>
              <a:ext cx="2273237" cy="2040353"/>
            </a:xfrm>
            <a:prstGeom prst="rect">
              <a:avLst/>
            </a:prstGeom>
            <a:noFill/>
            <a:ln>
              <a:noFill/>
            </a:ln>
          </p:spPr>
          <p:txBody>
            <a:bodyPr spcFirstLastPara="1" wrap="square" lIns="76200" tIns="76200" rIns="76200" bIns="76200" anchor="t" anchorCtr="0">
              <a:noAutofit/>
            </a:bodyPr>
            <a:lstStyle/>
            <a:p>
              <a:pPr marL="0" marR="0" lvl="0" indent="0" algn="l" rtl="0">
                <a:lnSpc>
                  <a:spcPct val="90000"/>
                </a:lnSpc>
                <a:spcBef>
                  <a:spcPts val="0"/>
                </a:spcBef>
                <a:spcAft>
                  <a:spcPts val="0"/>
                </a:spcAft>
                <a:buClr>
                  <a:schemeClr val="dk1"/>
                </a:buClr>
                <a:buSzPts val="2000"/>
                <a:buFont typeface="Calibri"/>
                <a:buNone/>
              </a:pPr>
              <a:r>
                <a:rPr lang="es-ES" sz="2000" b="0" i="0" u="none" strike="noStrike" cap="none">
                  <a:solidFill>
                    <a:schemeClr val="dk1"/>
                  </a:solidFill>
                  <a:latin typeface="Calibri"/>
                  <a:ea typeface="Calibri"/>
                  <a:cs typeface="Calibri"/>
                  <a:sym typeface="Calibri"/>
                </a:rPr>
                <a:t>DEPENDENCIA</a:t>
              </a:r>
              <a:endParaRPr/>
            </a:p>
            <a:p>
              <a:pPr marL="0" marR="0" lvl="0" indent="0" algn="l" rtl="0">
                <a:lnSpc>
                  <a:spcPct val="90000"/>
                </a:lnSpc>
                <a:spcBef>
                  <a:spcPts val="700"/>
                </a:spcBef>
                <a:spcAft>
                  <a:spcPts val="0"/>
                </a:spcAft>
                <a:buClr>
                  <a:schemeClr val="dk1"/>
                </a:buClr>
                <a:buSzPts val="2000"/>
                <a:buFont typeface="Calibri"/>
                <a:buNone/>
              </a:pPr>
              <a:r>
                <a:rPr lang="es-ES" sz="2000" b="0" i="0" u="none" strike="noStrike" cap="none">
                  <a:solidFill>
                    <a:schemeClr val="dk1"/>
                  </a:solidFill>
                  <a:latin typeface="Calibri"/>
                  <a:ea typeface="Calibri"/>
                  <a:cs typeface="Calibri"/>
                  <a:sym typeface="Calibri"/>
                </a:rPr>
                <a:t>---------------------------</a:t>
              </a:r>
              <a:endParaRPr/>
            </a:p>
            <a:p>
              <a:pPr marL="0" marR="0" lvl="0" indent="0" algn="l" rtl="0">
                <a:lnSpc>
                  <a:spcPct val="90000"/>
                </a:lnSpc>
                <a:spcBef>
                  <a:spcPts val="700"/>
                </a:spcBef>
                <a:spcAft>
                  <a:spcPts val="0"/>
                </a:spcAft>
                <a:buClr>
                  <a:schemeClr val="dk1"/>
                </a:buClr>
                <a:buSzPts val="2000"/>
                <a:buFont typeface="Calibri"/>
                <a:buNone/>
              </a:pPr>
              <a:endParaRPr sz="2000" b="0" i="0" u="none" strike="noStrike" cap="none">
                <a:solidFill>
                  <a:schemeClr val="dk1"/>
                </a:solidFill>
                <a:latin typeface="Calibri"/>
                <a:ea typeface="Calibri"/>
                <a:cs typeface="Calibri"/>
                <a:sym typeface="Calibri"/>
              </a:endParaRPr>
            </a:p>
            <a:p>
              <a:pPr marL="0" marR="0" lvl="0" indent="0" algn="l" rtl="0">
                <a:lnSpc>
                  <a:spcPct val="90000"/>
                </a:lnSpc>
                <a:spcBef>
                  <a:spcPts val="700"/>
                </a:spcBef>
                <a:spcAft>
                  <a:spcPts val="0"/>
                </a:spcAft>
                <a:buClr>
                  <a:schemeClr val="dk1"/>
                </a:buClr>
                <a:buSzPts val="2000"/>
                <a:buFont typeface="Calibri"/>
                <a:buNone/>
              </a:pPr>
              <a:r>
                <a:rPr lang="es-ES" sz="2000" b="0" i="0" u="none" strike="noStrike" cap="none">
                  <a:solidFill>
                    <a:schemeClr val="dk1"/>
                  </a:solidFill>
                  <a:latin typeface="Calibri"/>
                  <a:ea typeface="Calibri"/>
                  <a:cs typeface="Calibri"/>
                  <a:sym typeface="Calibri"/>
                </a:rPr>
                <a:t>Adicción</a:t>
              </a:r>
              <a:endParaRPr/>
            </a:p>
          </p:txBody>
        </p:sp>
      </p:grpSp>
    </p:spTree>
  </p:cSld>
  <p:clrMapOvr>
    <a:masterClrMapping/>
  </p:clrMapOvr>
  <p:transition spd="slow">
    <p:pu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137" name="Google Shape;137;p5"/>
          <p:cNvPicPr preferRelativeResize="0"/>
          <p:nvPr/>
        </p:nvPicPr>
        <p:blipFill rotWithShape="1">
          <a:blip r:embed="rId3" cstate="screen">
            <a:alphaModFix/>
            <a:extLst>
              <a:ext uri="{28A0092B-C50C-407E-A947-70E740481C1C}">
                <a14:useLocalDpi xmlns:a14="http://schemas.microsoft.com/office/drawing/2010/main"/>
              </a:ext>
            </a:extLst>
          </a:blip>
          <a:srcRect l="29508" t="22737" r="29634" b="13695"/>
          <a:stretch/>
        </p:blipFill>
        <p:spPr>
          <a:xfrm>
            <a:off x="-258305" y="-411920"/>
            <a:ext cx="12708610" cy="7485682"/>
          </a:xfrm>
          <a:prstGeom prst="rect">
            <a:avLst/>
          </a:prstGeom>
          <a:noFill/>
          <a:ln>
            <a:noFill/>
          </a:ln>
        </p:spPr>
      </p:pic>
      <p:pic>
        <p:nvPicPr>
          <p:cNvPr id="138" name="Google Shape;138;p5"/>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flipH="1">
            <a:off x="-861390" y="5185625"/>
            <a:ext cx="9117495" cy="2527132"/>
          </a:xfrm>
          <a:prstGeom prst="rect">
            <a:avLst/>
          </a:prstGeom>
          <a:noFill/>
          <a:ln>
            <a:noFill/>
          </a:ln>
        </p:spPr>
      </p:pic>
      <p:sp>
        <p:nvSpPr>
          <p:cNvPr id="139" name="Google Shape;139;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Source Sans Pro"/>
              <a:buNone/>
            </a:pPr>
            <a:r>
              <a:rPr lang="es-ES" b="1">
                <a:latin typeface="Source Sans Pro"/>
                <a:ea typeface="Source Sans Pro"/>
                <a:cs typeface="Source Sans Pro"/>
                <a:sym typeface="Source Sans Pro"/>
              </a:rPr>
              <a:t/>
            </a:r>
            <a:br>
              <a:rPr lang="es-ES" b="1">
                <a:latin typeface="Source Sans Pro"/>
                <a:ea typeface="Source Sans Pro"/>
                <a:cs typeface="Source Sans Pro"/>
                <a:sym typeface="Source Sans Pro"/>
              </a:rPr>
            </a:br>
            <a:r>
              <a:rPr lang="es-ES" b="1">
                <a:latin typeface="Source Sans Pro"/>
                <a:ea typeface="Source Sans Pro"/>
                <a:cs typeface="Source Sans Pro"/>
                <a:sym typeface="Source Sans Pro"/>
              </a:rPr>
              <a:t>ORDENANZA II N°42 – CAP IV</a:t>
            </a:r>
            <a:br>
              <a:rPr lang="es-ES" b="1">
                <a:latin typeface="Source Sans Pro"/>
                <a:ea typeface="Source Sans Pro"/>
                <a:cs typeface="Source Sans Pro"/>
                <a:sym typeface="Source Sans Pro"/>
              </a:rPr>
            </a:br>
            <a:r>
              <a:rPr lang="es-ES"/>
              <a:t>DE LA PREVENCIÓN Y RESGUARDO</a:t>
            </a:r>
            <a:endParaRPr b="1">
              <a:latin typeface="Source Sans Pro"/>
              <a:ea typeface="Source Sans Pro"/>
              <a:cs typeface="Source Sans Pro"/>
              <a:sym typeface="Source Sans Pro"/>
            </a:endParaRPr>
          </a:p>
        </p:txBody>
      </p:sp>
      <p:sp>
        <p:nvSpPr>
          <p:cNvPr id="140" name="Google Shape;140;p5"/>
          <p:cNvSpPr txBox="1">
            <a:spLocks noGrp="1"/>
          </p:cNvSpPr>
          <p:nvPr>
            <p:ph type="body" idx="1"/>
          </p:nvPr>
        </p:nvSpPr>
        <p:spPr>
          <a:xfrm>
            <a:off x="838200" y="2205317"/>
            <a:ext cx="10515600" cy="3971645"/>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s-ES" dirty="0"/>
              <a:t>Toda persona en el ámbito de la ciudad de Posadas que desempeñe tareas que impliquen la manipulación de bebidas alcohólicas debe poseer una Certificación de Conocimientos Básicos sobre los Efectos Nocivos del Alcohol y un carnet habilitante expedido por la Dirección de Prevención de Adicciones, perteneciente a la Secretaría de Salud y Desarrollo Humano. </a:t>
            </a:r>
            <a:endParaRPr dirty="0">
              <a:latin typeface="Source Sans Pro"/>
              <a:ea typeface="Source Sans Pro"/>
              <a:cs typeface="Source Sans Pro"/>
              <a:sym typeface="Source Sans Pro"/>
            </a:endParaRPr>
          </a:p>
        </p:txBody>
      </p:sp>
      <p:sp>
        <p:nvSpPr>
          <p:cNvPr id="141" name="Google Shape;141;p5"/>
          <p:cNvSpPr/>
          <p:nvPr/>
        </p:nvSpPr>
        <p:spPr>
          <a:xfrm>
            <a:off x="838200" y="1938397"/>
            <a:ext cx="6983437" cy="133794"/>
          </a:xfrm>
          <a:prstGeom prst="rect">
            <a:avLst/>
          </a:prstGeom>
          <a:solidFill>
            <a:srgbClr val="E74668"/>
          </a:solidFill>
          <a:ln w="12700" cap="flat" cmpd="sng">
            <a:solidFill>
              <a:srgbClr val="E7466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6"/>
          <p:cNvPicPr preferRelativeResize="0"/>
          <p:nvPr/>
        </p:nvPicPr>
        <p:blipFill rotWithShape="1">
          <a:blip r:embed="rId3" cstate="screen">
            <a:alphaModFix/>
            <a:extLst>
              <a:ext uri="{28A0092B-C50C-407E-A947-70E740481C1C}">
                <a14:useLocalDpi xmlns:a14="http://schemas.microsoft.com/office/drawing/2010/main"/>
              </a:ext>
            </a:extLst>
          </a:blip>
          <a:srcRect l="29508" t="22737" r="29634" b="13695"/>
          <a:stretch/>
        </p:blipFill>
        <p:spPr>
          <a:xfrm>
            <a:off x="-263471" y="-402956"/>
            <a:ext cx="12708610" cy="7485682"/>
          </a:xfrm>
          <a:prstGeom prst="rect">
            <a:avLst/>
          </a:prstGeom>
          <a:noFill/>
          <a:ln>
            <a:noFill/>
          </a:ln>
        </p:spPr>
      </p:pic>
      <p:pic>
        <p:nvPicPr>
          <p:cNvPr id="147" name="Google Shape;147;p6"/>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flipH="1">
            <a:off x="-861390" y="5185625"/>
            <a:ext cx="9117495" cy="2527132"/>
          </a:xfrm>
          <a:prstGeom prst="rect">
            <a:avLst/>
          </a:prstGeom>
          <a:noFill/>
          <a:ln>
            <a:noFill/>
          </a:ln>
        </p:spPr>
      </p:pic>
      <p:sp>
        <p:nvSpPr>
          <p:cNvPr id="148" name="Google Shape;148;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Source Sans Pro"/>
              <a:buNone/>
            </a:pPr>
            <a:r>
              <a:rPr lang="es-ES" b="1">
                <a:latin typeface="Source Sans Pro"/>
                <a:ea typeface="Source Sans Pro"/>
                <a:cs typeface="Source Sans Pro"/>
                <a:sym typeface="Source Sans Pro"/>
              </a:rPr>
              <a:t>La ORDENANZA II N°42 es conocida como el CÓDIGO DE NOCTURNIDAD. La cual:</a:t>
            </a:r>
            <a:br>
              <a:rPr lang="es-ES" b="1">
                <a:latin typeface="Source Sans Pro"/>
                <a:ea typeface="Source Sans Pro"/>
                <a:cs typeface="Source Sans Pro"/>
                <a:sym typeface="Source Sans Pro"/>
              </a:rPr>
            </a:br>
            <a:endParaRPr b="1">
              <a:latin typeface="Source Sans Pro"/>
              <a:ea typeface="Source Sans Pro"/>
              <a:cs typeface="Source Sans Pro"/>
              <a:sym typeface="Source Sans Pro"/>
            </a:endParaRPr>
          </a:p>
        </p:txBody>
      </p:sp>
      <p:sp>
        <p:nvSpPr>
          <p:cNvPr id="149" name="Google Shape;149;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s-ES" b="1">
                <a:latin typeface="Source Sans Pro"/>
                <a:ea typeface="Source Sans Pro"/>
                <a:cs typeface="Source Sans Pro"/>
                <a:sym typeface="Source Sans Pro"/>
              </a:rPr>
              <a:t>Artículo 1</a:t>
            </a:r>
            <a:r>
              <a:rPr lang="es-ES">
                <a:latin typeface="Source Sans Pro"/>
                <a:ea typeface="Source Sans Pro"/>
                <a:cs typeface="Source Sans Pro"/>
                <a:sym typeface="Source Sans Pro"/>
              </a:rPr>
              <a:t/>
            </a:r>
            <a:br>
              <a:rPr lang="es-ES">
                <a:latin typeface="Source Sans Pro"/>
                <a:ea typeface="Source Sans Pro"/>
                <a:cs typeface="Source Sans Pro"/>
                <a:sym typeface="Source Sans Pro"/>
              </a:rPr>
            </a:br>
            <a:r>
              <a:rPr lang="es-ES">
                <a:latin typeface="Source Sans Pro"/>
                <a:ea typeface="Source Sans Pro"/>
                <a:cs typeface="Source Sans Pro"/>
                <a:sym typeface="Source Sans Pro"/>
              </a:rPr>
              <a:t>Prohíbe la venta, consumo, expendio, suministro, donación, tenencia o entrega en envases cerrados o abiertos, de bebidas alcohólicas y de tabaco en cualquiera de sus formas a menores de dieciocho (18) años de edad.</a:t>
            </a:r>
            <a:endParaRPr/>
          </a:p>
          <a:p>
            <a:pPr marL="228600" lvl="0" indent="-228600" algn="l" rtl="0">
              <a:lnSpc>
                <a:spcPct val="90000"/>
              </a:lnSpc>
              <a:spcBef>
                <a:spcPts val="1000"/>
              </a:spcBef>
              <a:spcAft>
                <a:spcPts val="0"/>
              </a:spcAft>
              <a:buClr>
                <a:schemeClr val="dk1"/>
              </a:buClr>
              <a:buSzPts val="2800"/>
              <a:buChar char="•"/>
            </a:pPr>
            <a:r>
              <a:rPr lang="es-ES" b="1">
                <a:latin typeface="Source Sans Pro"/>
                <a:ea typeface="Source Sans Pro"/>
                <a:cs typeface="Source Sans Pro"/>
                <a:sym typeface="Source Sans Pro"/>
              </a:rPr>
              <a:t>Artículo 3</a:t>
            </a:r>
            <a:r>
              <a:rPr lang="es-ES">
                <a:latin typeface="Source Sans Pro"/>
                <a:ea typeface="Source Sans Pro"/>
                <a:cs typeface="Source Sans Pro"/>
                <a:sym typeface="Source Sans Pro"/>
              </a:rPr>
              <a:t/>
            </a:r>
            <a:br>
              <a:rPr lang="es-ES">
                <a:latin typeface="Source Sans Pro"/>
                <a:ea typeface="Source Sans Pro"/>
                <a:cs typeface="Source Sans Pro"/>
                <a:sym typeface="Source Sans Pro"/>
              </a:rPr>
            </a:br>
            <a:r>
              <a:rPr lang="es-ES">
                <a:latin typeface="Source Sans Pro"/>
                <a:ea typeface="Source Sans Pro"/>
                <a:cs typeface="Source Sans Pro"/>
                <a:sym typeface="Source Sans Pro"/>
              </a:rPr>
              <a:t>Prohíbe la venta, consumo, expendio, suministro, donación, tenencia o entrega de bebidas alcohólicas y de tabaco en el horario de 00 a 08 hs. en todos los comercios de la ciudad de Posadas que no se hallen exceptuados en este Código</a:t>
            </a:r>
            <a:endParaRPr/>
          </a:p>
        </p:txBody>
      </p:sp>
      <p:sp>
        <p:nvSpPr>
          <p:cNvPr id="150" name="Google Shape;150;p6"/>
          <p:cNvSpPr/>
          <p:nvPr/>
        </p:nvSpPr>
        <p:spPr>
          <a:xfrm>
            <a:off x="838200" y="1364566"/>
            <a:ext cx="6983437" cy="133794"/>
          </a:xfrm>
          <a:prstGeom prst="rect">
            <a:avLst/>
          </a:prstGeom>
          <a:solidFill>
            <a:srgbClr val="E74668"/>
          </a:solidFill>
          <a:ln w="12700" cap="flat" cmpd="sng">
            <a:solidFill>
              <a:srgbClr val="E7466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Google Shape;155;p7"/>
          <p:cNvPicPr preferRelativeResize="0"/>
          <p:nvPr/>
        </p:nvPicPr>
        <p:blipFill rotWithShape="1">
          <a:blip r:embed="rId3" cstate="screen">
            <a:alphaModFix/>
            <a:extLst>
              <a:ext uri="{28A0092B-C50C-407E-A947-70E740481C1C}">
                <a14:useLocalDpi xmlns:a14="http://schemas.microsoft.com/office/drawing/2010/main"/>
              </a:ext>
            </a:extLst>
          </a:blip>
          <a:srcRect l="29508" t="22737" r="29634" b="13695"/>
          <a:stretch/>
        </p:blipFill>
        <p:spPr>
          <a:xfrm>
            <a:off x="-263471" y="-402956"/>
            <a:ext cx="12708610" cy="7485682"/>
          </a:xfrm>
          <a:prstGeom prst="rect">
            <a:avLst/>
          </a:prstGeom>
          <a:noFill/>
          <a:ln>
            <a:noFill/>
          </a:ln>
        </p:spPr>
      </p:pic>
      <p:pic>
        <p:nvPicPr>
          <p:cNvPr id="156" name="Google Shape;156;p7"/>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flipH="1">
            <a:off x="-861390" y="5185625"/>
            <a:ext cx="9117495" cy="2527132"/>
          </a:xfrm>
          <a:prstGeom prst="rect">
            <a:avLst/>
          </a:prstGeom>
          <a:noFill/>
          <a:ln>
            <a:noFill/>
          </a:ln>
        </p:spPr>
      </p:pic>
      <p:sp>
        <p:nvSpPr>
          <p:cNvPr id="157" name="Google Shape;157;p7"/>
          <p:cNvSpPr txBox="1">
            <a:spLocks noGrp="1"/>
          </p:cNvSpPr>
          <p:nvPr>
            <p:ph type="title"/>
          </p:nvPr>
        </p:nvSpPr>
        <p:spPr>
          <a:xfrm>
            <a:off x="909919" y="1405825"/>
            <a:ext cx="1051560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Source Sans Pro"/>
              <a:buNone/>
            </a:pPr>
            <a:r>
              <a:rPr lang="es-ES" sz="3600" b="1">
                <a:latin typeface="Source Sans Pro"/>
                <a:ea typeface="Source Sans Pro"/>
                <a:cs typeface="Source Sans Pro"/>
                <a:sym typeface="Source Sans Pro"/>
              </a:rPr>
              <a:t>Artículo 7</a:t>
            </a:r>
            <a:br>
              <a:rPr lang="es-ES" sz="3600" b="1">
                <a:latin typeface="Source Sans Pro"/>
                <a:ea typeface="Source Sans Pro"/>
                <a:cs typeface="Source Sans Pro"/>
                <a:sym typeface="Source Sans Pro"/>
              </a:rPr>
            </a:br>
            <a:r>
              <a:rPr lang="es-ES" sz="3600" b="1">
                <a:latin typeface="Source Sans Pro"/>
                <a:ea typeface="Source Sans Pro"/>
                <a:cs typeface="Source Sans Pro"/>
                <a:sym typeface="Source Sans Pro"/>
              </a:rPr>
              <a:t>Las siguientes categorías pueden vender bebidas alcohólicas entre las 00hs y 08 hs, para consumo en el local y con la debida habilitación para esos fines.</a:t>
            </a:r>
            <a:r>
              <a:rPr lang="es-ES" b="1">
                <a:latin typeface="Source Sans Pro"/>
                <a:ea typeface="Source Sans Pro"/>
                <a:cs typeface="Source Sans Pro"/>
                <a:sym typeface="Source Sans Pro"/>
              </a:rPr>
              <a:t/>
            </a:r>
            <a:br>
              <a:rPr lang="es-ES" b="1">
                <a:latin typeface="Source Sans Pro"/>
                <a:ea typeface="Source Sans Pro"/>
                <a:cs typeface="Source Sans Pro"/>
                <a:sym typeface="Source Sans Pro"/>
              </a:rPr>
            </a:br>
            <a:endParaRPr b="1">
              <a:latin typeface="Source Sans Pro"/>
              <a:ea typeface="Source Sans Pro"/>
              <a:cs typeface="Source Sans Pro"/>
              <a:sym typeface="Source Sans Pro"/>
            </a:endParaRPr>
          </a:p>
        </p:txBody>
      </p:sp>
      <p:sp>
        <p:nvSpPr>
          <p:cNvPr id="158" name="Google Shape;158;p7"/>
          <p:cNvSpPr txBox="1">
            <a:spLocks noGrp="1"/>
          </p:cNvSpPr>
          <p:nvPr>
            <p:ph type="body" idx="1"/>
          </p:nvPr>
        </p:nvSpPr>
        <p:spPr>
          <a:xfrm>
            <a:off x="909919" y="32222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s-ES" dirty="0">
                <a:latin typeface="Source Sans Pro"/>
                <a:ea typeface="Source Sans Pro"/>
                <a:cs typeface="Source Sans Pro"/>
                <a:sym typeface="Source Sans Pro"/>
              </a:rPr>
              <a:t>Establecimientos bailables, afines y </a:t>
            </a:r>
            <a:r>
              <a:rPr lang="es-ES">
                <a:latin typeface="Source Sans Pro"/>
                <a:ea typeface="Source Sans Pro"/>
                <a:cs typeface="Source Sans Pro"/>
                <a:sym typeface="Source Sans Pro"/>
              </a:rPr>
              <a:t>espectáculos eventuales.</a:t>
            </a:r>
            <a:endParaRPr dirty="0"/>
          </a:p>
          <a:p>
            <a:pPr marL="228600" lvl="0" indent="-228600" algn="l" rtl="0">
              <a:lnSpc>
                <a:spcPct val="90000"/>
              </a:lnSpc>
              <a:spcBef>
                <a:spcPts val="1000"/>
              </a:spcBef>
              <a:spcAft>
                <a:spcPts val="0"/>
              </a:spcAft>
              <a:buClr>
                <a:schemeClr val="dk1"/>
              </a:buClr>
              <a:buSzPts val="2800"/>
              <a:buChar char="•"/>
            </a:pPr>
            <a:r>
              <a:rPr lang="es-ES" dirty="0">
                <a:latin typeface="Source Sans Pro"/>
                <a:ea typeface="Source Sans Pro"/>
                <a:cs typeface="Source Sans Pro"/>
                <a:sym typeface="Source Sans Pro"/>
              </a:rPr>
              <a:t>Bares.</a:t>
            </a:r>
            <a:endParaRPr dirty="0"/>
          </a:p>
          <a:p>
            <a:pPr marL="228600" lvl="0" indent="-228600" algn="l" rtl="0">
              <a:lnSpc>
                <a:spcPct val="90000"/>
              </a:lnSpc>
              <a:spcBef>
                <a:spcPts val="1000"/>
              </a:spcBef>
              <a:spcAft>
                <a:spcPts val="0"/>
              </a:spcAft>
              <a:buClr>
                <a:schemeClr val="dk1"/>
              </a:buClr>
              <a:buSzPts val="2800"/>
              <a:buChar char="•"/>
            </a:pPr>
            <a:r>
              <a:rPr lang="es-ES" dirty="0"/>
              <a:t>Locales con servicios de mesas, personal de salón comedor y cocina, como ser restaurantes, comedores en general, comedores de hoteles, moteles y servicios de habitación de los mismos, cantinas, pizzerías con servicios de salón.</a:t>
            </a:r>
            <a:endParaRPr dirty="0">
              <a:latin typeface="Source Sans Pro"/>
              <a:ea typeface="Source Sans Pro"/>
              <a:cs typeface="Source Sans Pro"/>
              <a:sym typeface="Source Sans Pro"/>
            </a:endParaRPr>
          </a:p>
        </p:txBody>
      </p:sp>
      <p:sp>
        <p:nvSpPr>
          <p:cNvPr id="159" name="Google Shape;159;p7"/>
          <p:cNvSpPr/>
          <p:nvPr/>
        </p:nvSpPr>
        <p:spPr>
          <a:xfrm>
            <a:off x="909919" y="2909907"/>
            <a:ext cx="6983400" cy="133800"/>
          </a:xfrm>
          <a:prstGeom prst="rect">
            <a:avLst/>
          </a:prstGeom>
          <a:solidFill>
            <a:srgbClr val="E74668"/>
          </a:solidFill>
          <a:ln w="12700" cap="flat" cmpd="sng">
            <a:solidFill>
              <a:srgbClr val="E7466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Google Shape;164;p8"/>
          <p:cNvPicPr preferRelativeResize="0"/>
          <p:nvPr/>
        </p:nvPicPr>
        <p:blipFill rotWithShape="1">
          <a:blip r:embed="rId3" cstate="screen">
            <a:alphaModFix/>
            <a:extLst>
              <a:ext uri="{28A0092B-C50C-407E-A947-70E740481C1C}">
                <a14:useLocalDpi xmlns:a14="http://schemas.microsoft.com/office/drawing/2010/main"/>
              </a:ext>
            </a:extLst>
          </a:blip>
          <a:srcRect l="29508" t="22737" r="29634" b="13695"/>
          <a:stretch/>
        </p:blipFill>
        <p:spPr>
          <a:xfrm>
            <a:off x="-93142" y="-125050"/>
            <a:ext cx="12708610" cy="7485682"/>
          </a:xfrm>
          <a:prstGeom prst="rect">
            <a:avLst/>
          </a:prstGeom>
          <a:noFill/>
          <a:ln>
            <a:noFill/>
          </a:ln>
        </p:spPr>
      </p:pic>
      <p:pic>
        <p:nvPicPr>
          <p:cNvPr id="165" name="Google Shape;165;p8"/>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flipH="1">
            <a:off x="-861390" y="5185625"/>
            <a:ext cx="9117495" cy="2527132"/>
          </a:xfrm>
          <a:prstGeom prst="rect">
            <a:avLst/>
          </a:prstGeom>
          <a:noFill/>
          <a:ln>
            <a:noFill/>
          </a:ln>
        </p:spPr>
      </p:pic>
      <p:sp>
        <p:nvSpPr>
          <p:cNvPr id="166" name="Google Shape;166;p8"/>
          <p:cNvSpPr txBox="1">
            <a:spLocks noGrp="1"/>
          </p:cNvSpPr>
          <p:nvPr>
            <p:ph type="title"/>
          </p:nvPr>
        </p:nvSpPr>
        <p:spPr>
          <a:xfrm>
            <a:off x="833034" y="1825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Source Sans Pro"/>
              <a:buNone/>
            </a:pPr>
            <a:r>
              <a:rPr lang="es-ES" b="1">
                <a:latin typeface="Source Sans Pro"/>
                <a:ea typeface="Source Sans Pro"/>
                <a:cs typeface="Source Sans Pro"/>
                <a:sym typeface="Source Sans Pro"/>
              </a:rPr>
              <a:t/>
            </a:r>
            <a:br>
              <a:rPr lang="es-ES" b="1">
                <a:latin typeface="Source Sans Pro"/>
                <a:ea typeface="Source Sans Pro"/>
                <a:cs typeface="Source Sans Pro"/>
                <a:sym typeface="Source Sans Pro"/>
              </a:rPr>
            </a:br>
            <a:r>
              <a:rPr lang="es-ES" b="1">
                <a:latin typeface="Source Sans Pro"/>
                <a:ea typeface="Source Sans Pro"/>
                <a:cs typeface="Source Sans Pro"/>
                <a:sym typeface="Source Sans Pro"/>
              </a:rPr>
              <a:t>ORDENANZA II N°42 </a:t>
            </a:r>
            <a:endParaRPr b="1">
              <a:latin typeface="Source Sans Pro"/>
              <a:ea typeface="Source Sans Pro"/>
              <a:cs typeface="Source Sans Pro"/>
              <a:sym typeface="Source Sans Pro"/>
            </a:endParaRPr>
          </a:p>
        </p:txBody>
      </p:sp>
      <p:sp>
        <p:nvSpPr>
          <p:cNvPr id="167" name="Google Shape;167;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s-ES" b="1">
                <a:latin typeface="Source Sans Pro"/>
                <a:ea typeface="Source Sans Pro"/>
                <a:cs typeface="Source Sans Pro"/>
                <a:sym typeface="Source Sans Pro"/>
              </a:rPr>
              <a:t>Artículo 11 </a:t>
            </a:r>
            <a:br>
              <a:rPr lang="es-ES" b="1">
                <a:latin typeface="Source Sans Pro"/>
                <a:ea typeface="Source Sans Pro"/>
                <a:cs typeface="Source Sans Pro"/>
                <a:sym typeface="Source Sans Pro"/>
              </a:rPr>
            </a:br>
            <a:r>
              <a:rPr lang="es-ES">
                <a:latin typeface="Source Sans Pro"/>
                <a:ea typeface="Source Sans Pro"/>
                <a:cs typeface="Source Sans Pro"/>
                <a:sym typeface="Source Sans Pro"/>
              </a:rPr>
              <a:t>Los servicios de delivery o entrega a domicilio no pueden vender, suministrar, donar o entregar bebidas alcohólicas entre las cero (00:00) y las ocho (08:00) horas en la vía pública.</a:t>
            </a:r>
            <a:endParaRPr/>
          </a:p>
          <a:p>
            <a:pPr marL="228600" lvl="0" indent="-228600" algn="l" rtl="0">
              <a:lnSpc>
                <a:spcPct val="90000"/>
              </a:lnSpc>
              <a:spcBef>
                <a:spcPts val="1000"/>
              </a:spcBef>
              <a:spcAft>
                <a:spcPts val="0"/>
              </a:spcAft>
              <a:buClr>
                <a:schemeClr val="dk1"/>
              </a:buClr>
              <a:buSzPts val="2800"/>
              <a:buChar char="•"/>
            </a:pPr>
            <a:r>
              <a:rPr lang="es-ES" b="1">
                <a:latin typeface="Source Sans Pro"/>
                <a:ea typeface="Source Sans Pro"/>
                <a:cs typeface="Source Sans Pro"/>
                <a:sym typeface="Source Sans Pro"/>
              </a:rPr>
              <a:t>Artículo 17 </a:t>
            </a:r>
            <a:br>
              <a:rPr lang="es-ES" b="1">
                <a:latin typeface="Source Sans Pro"/>
                <a:ea typeface="Source Sans Pro"/>
                <a:cs typeface="Source Sans Pro"/>
                <a:sym typeface="Source Sans Pro"/>
              </a:rPr>
            </a:br>
            <a:r>
              <a:rPr lang="es-ES">
                <a:latin typeface="Source Sans Pro"/>
                <a:ea typeface="Source Sans Pro"/>
                <a:cs typeface="Source Sans Pro"/>
                <a:sym typeface="Source Sans Pro"/>
              </a:rPr>
              <a:t>Se prohíbe a los distribuidores mayoristas vender, suministrar, donar o entregar sus productos a comercios de la ciudad de Posadas que no posean Licencia Municipal para la Venta de Bebidas Alcohólicas, para lo cual cuentan con la nómina de los comercios habilitados notificada por la Secretaría de Gobierno.</a:t>
            </a:r>
            <a:endParaRPr/>
          </a:p>
          <a:p>
            <a:pPr marL="228600" lvl="0" indent="-50800" algn="l" rtl="0">
              <a:lnSpc>
                <a:spcPct val="90000"/>
              </a:lnSpc>
              <a:spcBef>
                <a:spcPts val="1000"/>
              </a:spcBef>
              <a:spcAft>
                <a:spcPts val="0"/>
              </a:spcAft>
              <a:buClr>
                <a:schemeClr val="dk1"/>
              </a:buClr>
              <a:buSzPts val="2800"/>
              <a:buNone/>
            </a:pPr>
            <a:endParaRPr>
              <a:latin typeface="Source Sans Pro"/>
              <a:ea typeface="Source Sans Pro"/>
              <a:cs typeface="Source Sans Pro"/>
              <a:sym typeface="Source Sans Pro"/>
            </a:endParaRPr>
          </a:p>
          <a:p>
            <a:pPr marL="228600" lvl="0" indent="-50800" algn="l" rtl="0">
              <a:lnSpc>
                <a:spcPct val="90000"/>
              </a:lnSpc>
              <a:spcBef>
                <a:spcPts val="1000"/>
              </a:spcBef>
              <a:spcAft>
                <a:spcPts val="0"/>
              </a:spcAft>
              <a:buClr>
                <a:schemeClr val="dk1"/>
              </a:buClr>
              <a:buSzPts val="2800"/>
              <a:buNone/>
            </a:pPr>
            <a:endParaRPr>
              <a:latin typeface="Source Sans Pro"/>
              <a:ea typeface="Source Sans Pro"/>
              <a:cs typeface="Source Sans Pro"/>
              <a:sym typeface="Source Sans Pro"/>
            </a:endParaRPr>
          </a:p>
        </p:txBody>
      </p:sp>
      <p:sp>
        <p:nvSpPr>
          <p:cNvPr id="168" name="Google Shape;168;p8"/>
          <p:cNvSpPr/>
          <p:nvPr/>
        </p:nvSpPr>
        <p:spPr>
          <a:xfrm>
            <a:off x="918882" y="1420226"/>
            <a:ext cx="6983437" cy="133794"/>
          </a:xfrm>
          <a:prstGeom prst="rect">
            <a:avLst/>
          </a:prstGeom>
          <a:solidFill>
            <a:srgbClr val="E74668"/>
          </a:solidFill>
          <a:ln w="12700" cap="flat" cmpd="sng">
            <a:solidFill>
              <a:srgbClr val="E7466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20701</TotalTime>
  <Words>700</Words>
  <Application>Microsoft Office PowerPoint</Application>
  <PresentationFormat>Panorámica</PresentationFormat>
  <Paragraphs>74</Paragraphs>
  <Slides>17</Slides>
  <Notes>17</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17</vt:i4>
      </vt:variant>
    </vt:vector>
  </HeadingPairs>
  <TitlesOfParts>
    <vt:vector size="21" baseType="lpstr">
      <vt:lpstr>Arial</vt:lpstr>
      <vt:lpstr>Source Sans Pro</vt:lpstr>
      <vt:lpstr>Calibri</vt:lpstr>
      <vt:lpstr>Tema de Office</vt:lpstr>
      <vt:lpstr> ORDENANZA II – N°42 Conocimientos Básicos sobre los Efectos Nocivos del Alcohol y los consumos problemáticos de sustancias. </vt:lpstr>
      <vt:lpstr>Consumos problemáticos</vt:lpstr>
      <vt:lpstr> </vt:lpstr>
      <vt:lpstr> </vt:lpstr>
      <vt:lpstr>¿QUÉ ES UNA ADICCIÓN?</vt:lpstr>
      <vt:lpstr> ORDENANZA II N°42 – CAP IV DE LA PREVENCIÓN Y RESGUARDO</vt:lpstr>
      <vt:lpstr>La ORDENANZA II N°42 es conocida como el CÓDIGO DE NOCTURNIDAD. La cual: </vt:lpstr>
      <vt:lpstr>Artículo 7 Las siguientes categorías pueden vender bebidas alcohólicas entre las 00hs y 08 hs, para consumo en el local y con la debida habilitación para esos fines. </vt:lpstr>
      <vt:lpstr> ORDENANZA II N°42 </vt:lpstr>
      <vt:lpstr> CLASIFICACIÓN DE LAS BEBIDAS  </vt:lpstr>
      <vt:lpstr> NIVELES DE ALCOHOL EN SANGRE</vt:lpstr>
      <vt:lpstr> Los efectos del alcohol sobre el organismo varían de persona a persona según diferentes factores. Entre ellos: </vt:lpstr>
      <vt:lpstr> </vt:lpstr>
      <vt:lpstr>Tolerancia Cero de Alcohol en Sangre</vt:lpstr>
      <vt:lpstr>Anexo Único de la ORDENANZA II - Nº 73 </vt:lpstr>
      <vt:lpstr> El consumo excesivo de alcohol incrementa los riesgos de:</vt:lpstr>
      <vt:lpstr>ALCOHOL Y EMBARAZO.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ORDENANZA II – N°42 Conocimientos Básicos sobre los Efectos Nocivos del Alcohol y los consumos problemáticos de sustancias. </dc:title>
  <dc:creator>Acer</dc:creator>
  <cp:lastModifiedBy>Leo</cp:lastModifiedBy>
  <cp:revision>6</cp:revision>
  <dcterms:created xsi:type="dcterms:W3CDTF">2021-05-03T11:30:12Z</dcterms:created>
  <dcterms:modified xsi:type="dcterms:W3CDTF">2023-01-18T12:27:09Z</dcterms:modified>
</cp:coreProperties>
</file>